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72" r:id="rId3"/>
    <p:sldId id="273" r:id="rId4"/>
    <p:sldId id="274" r:id="rId5"/>
    <p:sldId id="281" r:id="rId6"/>
    <p:sldId id="282" r:id="rId7"/>
    <p:sldId id="265" r:id="rId8"/>
    <p:sldId id="269" r:id="rId9"/>
    <p:sldId id="267" r:id="rId10"/>
    <p:sldId id="261" r:id="rId11"/>
    <p:sldId id="268" r:id="rId12"/>
    <p:sldId id="257" r:id="rId13"/>
    <p:sldId id="258" r:id="rId14"/>
    <p:sldId id="260" r:id="rId15"/>
    <p:sldId id="259" r:id="rId16"/>
    <p:sldId id="262" r:id="rId17"/>
    <p:sldId id="263" r:id="rId18"/>
    <p:sldId id="264" r:id="rId19"/>
    <p:sldId id="26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0"/>
    <p:restoredTop sz="84294"/>
  </p:normalViewPr>
  <p:slideViewPr>
    <p:cSldViewPr snapToGrid="0" snapToObjects="1">
      <p:cViewPr>
        <p:scale>
          <a:sx n="103" d="100"/>
          <a:sy n="103" d="100"/>
        </p:scale>
        <p:origin x="168" y="1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3.tiff>
</file>

<file path=ppt/media/image4.tiff>
</file>

<file path=ppt/media/image5.tiff>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043AE9-625D-3348-AC56-66FD9BCDBFDF}" type="datetimeFigureOut">
              <a:rPr lang="en-US" smtClean="0"/>
              <a:t>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55570B-DB17-9241-A13C-BBAB930874A1}" type="slidenum">
              <a:rPr lang="en-US" smtClean="0"/>
              <a:t>‹#›</a:t>
            </a:fld>
            <a:endParaRPr lang="en-US"/>
          </a:p>
        </p:txBody>
      </p:sp>
    </p:spTree>
    <p:extLst>
      <p:ext uri="{BB962C8B-B14F-4D97-AF65-F5344CB8AC3E}">
        <p14:creationId xmlns:p14="http://schemas.microsoft.com/office/powerpoint/2010/main" val="727743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When light is released from its source—let’s say our sun—and interacts with an object, there are a number of things can happen to the light waves. Three of the most common are: reflection, transmission, and absorption. </a:t>
            </a:r>
          </a:p>
          <a:p>
            <a:endParaRPr lang="en-US" baseline="0" dirty="0"/>
          </a:p>
          <a:p>
            <a:r>
              <a:rPr lang="en-US" baseline="0" dirty="0"/>
              <a:t>Reflection: Light bounces off an object. </a:t>
            </a:r>
          </a:p>
          <a:p>
            <a:endParaRPr lang="en-US" baseline="0" dirty="0"/>
          </a:p>
          <a:p>
            <a:r>
              <a:rPr lang="en-US" baseline="0" dirty="0"/>
              <a:t>Absorption: Light particles interact with the particles in an object, causing them to vibrate. What do you think happens when the object’s atoms vibrate a lot? The object gets hot! So, the object gives off heat/thermal energy in the infrared wavelength. What kind of object absorbs the most heat? What color do you not wear on a hot and sunny day? That</a:t>
            </a:r>
            <a:r>
              <a:rPr lang="mr-IN" baseline="0" dirty="0"/>
              <a:t>’</a:t>
            </a:r>
            <a:r>
              <a:rPr lang="en-US" baseline="0" dirty="0"/>
              <a:t>s because dark bodies absorb solar radiation!</a:t>
            </a:r>
          </a:p>
          <a:p>
            <a:endParaRPr lang="en-US" baseline="0" dirty="0"/>
          </a:p>
          <a:p>
            <a:r>
              <a:rPr lang="en-US" baseline="0" dirty="0"/>
              <a:t>Transmission: Light passes through the object without being disturbed. Certain wavelengths of light can pass through clouds and other particles in our atmosphere. </a:t>
            </a:r>
          </a:p>
          <a:p>
            <a:endParaRPr lang="en-US" baseline="0" dirty="0"/>
          </a:p>
          <a:p>
            <a:endParaRPr lang="en-US" baseline="0" dirty="0"/>
          </a:p>
          <a:p>
            <a:r>
              <a:rPr lang="en-US" baseline="0" dirty="0"/>
              <a:t>Images from https://</a:t>
            </a:r>
            <a:r>
              <a:rPr lang="en-US" baseline="0" dirty="0" err="1"/>
              <a:t>science.nasa.gov</a:t>
            </a:r>
            <a:r>
              <a:rPr lang="en-US" baseline="0" dirty="0"/>
              <a:t>/ems/03_behaviors. </a:t>
            </a:r>
          </a:p>
        </p:txBody>
      </p:sp>
    </p:spTree>
    <p:extLst>
      <p:ext uri="{BB962C8B-B14F-4D97-AF65-F5344CB8AC3E}">
        <p14:creationId xmlns:p14="http://schemas.microsoft.com/office/powerpoint/2010/main" val="5456354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spatial extent of a raster, represents the "X, Y" coordinates of the corners of the raster in geographic space. This information, in addition to the cell size or spatial resolution, tells the program how to place or render each pixel in 2 dimensional space. Tools like R, using supporting packages such as </a:t>
            </a:r>
            <a:r>
              <a:rPr lang="en-US" dirty="0" err="1"/>
              <a:t>rgdal</a:t>
            </a:r>
            <a:r>
              <a:rPr lang="en-US" sz="1200" b="0" i="0" kern="1200" dirty="0">
                <a:solidFill>
                  <a:schemeClr val="tx1"/>
                </a:solidFill>
                <a:effectLst/>
                <a:latin typeface="+mn-lt"/>
                <a:ea typeface="+mn-ea"/>
                <a:cs typeface="+mn-cs"/>
              </a:rPr>
              <a:t> and associated raster tools have functions that allow you to view and define the extent of a new raster.</a:t>
            </a:r>
            <a:endParaRPr lang="en-US" dirty="0"/>
          </a:p>
        </p:txBody>
      </p:sp>
      <p:sp>
        <p:nvSpPr>
          <p:cNvPr id="4" name="Slide Number Placeholder 3"/>
          <p:cNvSpPr>
            <a:spLocks noGrp="1"/>
          </p:cNvSpPr>
          <p:nvPr>
            <p:ph type="sldNum" sz="quarter" idx="5"/>
          </p:nvPr>
        </p:nvSpPr>
        <p:spPr/>
        <p:txBody>
          <a:bodyPr/>
          <a:lstStyle/>
          <a:p>
            <a:fld id="{7B55570B-DB17-9241-A13C-BBAB930874A1}" type="slidenum">
              <a:rPr lang="en-US" smtClean="0"/>
              <a:t>15</a:t>
            </a:fld>
            <a:endParaRPr lang="en-US"/>
          </a:p>
        </p:txBody>
      </p:sp>
    </p:spTree>
    <p:extLst>
      <p:ext uri="{BB962C8B-B14F-4D97-AF65-F5344CB8AC3E}">
        <p14:creationId xmlns:p14="http://schemas.microsoft.com/office/powerpoint/2010/main" val="17551101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Raster data often has a </a:t>
            </a:r>
            <a:r>
              <a:rPr lang="en-US" sz="1200" b="0" i="0" kern="1200" dirty="0" err="1">
                <a:solidFill>
                  <a:schemeClr val="tx1"/>
                </a:solidFill>
                <a:effectLst/>
                <a:latin typeface="+mn-lt"/>
                <a:ea typeface="+mn-ea"/>
                <a:cs typeface="+mn-cs"/>
              </a:rPr>
              <a:t>NoDataValue</a:t>
            </a:r>
            <a:r>
              <a:rPr lang="en-US" sz="1200" b="0" i="0" kern="1200" dirty="0">
                <a:solidFill>
                  <a:schemeClr val="tx1"/>
                </a:solidFill>
                <a:effectLst/>
                <a:latin typeface="+mn-lt"/>
                <a:ea typeface="+mn-ea"/>
                <a:cs typeface="+mn-cs"/>
              </a:rPr>
              <a:t> associated with it. This is a value assigned to pixels where data are missing or no data were collected.</a:t>
            </a:r>
          </a:p>
          <a:p>
            <a:r>
              <a:rPr lang="en-US" sz="1200" b="0" i="0" kern="1200" dirty="0">
                <a:solidFill>
                  <a:schemeClr val="tx1"/>
                </a:solidFill>
                <a:effectLst/>
                <a:latin typeface="+mn-lt"/>
                <a:ea typeface="+mn-ea"/>
                <a:cs typeface="+mn-cs"/>
              </a:rPr>
              <a:t>By default the shape of a raster is always square or rectangular. So if we have a dataset that has a shape that isn't square or rectangular, some pixels at the edge of the raster will have </a:t>
            </a:r>
            <a:r>
              <a:rPr lang="en-US" sz="1200" b="0" i="0" kern="1200" dirty="0" err="1">
                <a:solidFill>
                  <a:schemeClr val="tx1"/>
                </a:solidFill>
                <a:effectLst/>
                <a:latin typeface="+mn-lt"/>
                <a:ea typeface="+mn-ea"/>
                <a:cs typeface="+mn-cs"/>
              </a:rPr>
              <a:t>NoDataValues</a:t>
            </a:r>
            <a:r>
              <a:rPr lang="en-US" sz="1200" b="0" i="0" kern="1200" dirty="0">
                <a:solidFill>
                  <a:schemeClr val="tx1"/>
                </a:solidFill>
                <a:effectLst/>
                <a:latin typeface="+mn-lt"/>
                <a:ea typeface="+mn-ea"/>
                <a:cs typeface="+mn-cs"/>
              </a:rPr>
              <a:t>. This often happens when the data were collected by an airplane which only flew over some part of a defined region.</a:t>
            </a:r>
          </a:p>
          <a:p>
            <a:r>
              <a:rPr lang="en-US" sz="1200" b="0" i="0" kern="1200" dirty="0">
                <a:solidFill>
                  <a:schemeClr val="tx1"/>
                </a:solidFill>
                <a:effectLst/>
                <a:latin typeface="+mn-lt"/>
                <a:ea typeface="+mn-ea"/>
                <a:cs typeface="+mn-cs"/>
              </a:rPr>
              <a:t>In the image below, the pixels that are black have </a:t>
            </a:r>
            <a:r>
              <a:rPr lang="en-US" sz="1200" b="0" i="0" kern="1200" dirty="0" err="1">
                <a:solidFill>
                  <a:schemeClr val="tx1"/>
                </a:solidFill>
                <a:effectLst/>
                <a:latin typeface="+mn-lt"/>
                <a:ea typeface="+mn-ea"/>
                <a:cs typeface="+mn-cs"/>
              </a:rPr>
              <a:t>NoDataValues</a:t>
            </a:r>
            <a:r>
              <a:rPr lang="en-US" sz="1200" b="0" i="0" kern="1200" dirty="0">
                <a:solidFill>
                  <a:schemeClr val="tx1"/>
                </a:solidFill>
                <a:effectLst/>
                <a:latin typeface="+mn-lt"/>
                <a:ea typeface="+mn-ea"/>
                <a:cs typeface="+mn-cs"/>
              </a:rPr>
              <a:t>. The camera did not collect data in these areas.</a:t>
            </a:r>
          </a:p>
          <a:p>
            <a:br>
              <a:rPr lang="en-US" dirty="0"/>
            </a:br>
            <a:endParaRPr lang="en-US" dirty="0"/>
          </a:p>
        </p:txBody>
      </p:sp>
      <p:sp>
        <p:nvSpPr>
          <p:cNvPr id="4" name="Slide Number Placeholder 3"/>
          <p:cNvSpPr>
            <a:spLocks noGrp="1"/>
          </p:cNvSpPr>
          <p:nvPr>
            <p:ph type="sldNum" sz="quarter" idx="5"/>
          </p:nvPr>
        </p:nvSpPr>
        <p:spPr/>
        <p:txBody>
          <a:bodyPr/>
          <a:lstStyle/>
          <a:p>
            <a:fld id="{7B55570B-DB17-9241-A13C-BBAB930874A1}" type="slidenum">
              <a:rPr lang="en-US" smtClean="0"/>
              <a:t>16</a:t>
            </a:fld>
            <a:endParaRPr lang="en-US"/>
          </a:p>
        </p:txBody>
      </p:sp>
    </p:spTree>
    <p:extLst>
      <p:ext uri="{BB962C8B-B14F-4D97-AF65-F5344CB8AC3E}">
        <p14:creationId xmlns:p14="http://schemas.microsoft.com/office/powerpoint/2010/main" val="4897624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Sometimes a raster's metadata will tell us the range of expected values for a raster. Values outside of this range are suspect and we need to consider than when we analyze the data. Sometimes, we need to use some common sense and scientific insight as we examine the data - just as we would for field data to identify questionable values.</a:t>
            </a:r>
            <a:endParaRPr lang="en-US" dirty="0"/>
          </a:p>
          <a:p>
            <a:endParaRPr lang="en-US" dirty="0"/>
          </a:p>
          <a:p>
            <a:endParaRPr lang="en-US" dirty="0"/>
          </a:p>
          <a:p>
            <a:r>
              <a:rPr lang="en-US" dirty="0"/>
              <a:t>From: https://</a:t>
            </a:r>
            <a:r>
              <a:rPr lang="en-US" dirty="0" err="1"/>
              <a:t>www.neonscience.org</a:t>
            </a:r>
            <a:r>
              <a:rPr lang="en-US" dirty="0"/>
              <a:t>/dc-raster-data-r</a:t>
            </a:r>
          </a:p>
        </p:txBody>
      </p:sp>
      <p:sp>
        <p:nvSpPr>
          <p:cNvPr id="4" name="Slide Number Placeholder 3"/>
          <p:cNvSpPr>
            <a:spLocks noGrp="1"/>
          </p:cNvSpPr>
          <p:nvPr>
            <p:ph type="sldNum" sz="quarter" idx="5"/>
          </p:nvPr>
        </p:nvSpPr>
        <p:spPr/>
        <p:txBody>
          <a:bodyPr/>
          <a:lstStyle/>
          <a:p>
            <a:fld id="{7B55570B-DB17-9241-A13C-BBAB930874A1}" type="slidenum">
              <a:rPr lang="en-US" smtClean="0"/>
              <a:t>17</a:t>
            </a:fld>
            <a:endParaRPr lang="en-US"/>
          </a:p>
        </p:txBody>
      </p:sp>
    </p:spTree>
    <p:extLst>
      <p:ext uri="{BB962C8B-B14F-4D97-AF65-F5344CB8AC3E}">
        <p14:creationId xmlns:p14="http://schemas.microsoft.com/office/powerpoint/2010/main" val="15690665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Digital Surface Model object (</a:t>
            </a:r>
            <a:r>
              <a:rPr lang="en-US" dirty="0"/>
              <a:t>DSM_HARV</a:t>
            </a:r>
            <a:r>
              <a:rPr lang="en-US" sz="1200" b="0" i="0" kern="1200" dirty="0">
                <a:solidFill>
                  <a:schemeClr val="tx1"/>
                </a:solidFill>
                <a:effectLst/>
                <a:latin typeface="+mn-lt"/>
                <a:ea typeface="+mn-ea"/>
                <a:cs typeface="+mn-cs"/>
              </a:rPr>
              <a:t>) that we've been working with is a single band raster. This means that there is only one dataset stored in the raster: surface elevation in meters for one time period.</a:t>
            </a:r>
            <a:endParaRPr lang="en-US" dirty="0"/>
          </a:p>
        </p:txBody>
      </p:sp>
      <p:sp>
        <p:nvSpPr>
          <p:cNvPr id="4" name="Slide Number Placeholder 3"/>
          <p:cNvSpPr>
            <a:spLocks noGrp="1"/>
          </p:cNvSpPr>
          <p:nvPr>
            <p:ph type="sldNum" sz="quarter" idx="5"/>
          </p:nvPr>
        </p:nvSpPr>
        <p:spPr/>
        <p:txBody>
          <a:bodyPr/>
          <a:lstStyle/>
          <a:p>
            <a:fld id="{7B55570B-DB17-9241-A13C-BBAB930874A1}" type="slidenum">
              <a:rPr lang="en-US" smtClean="0"/>
              <a:t>18</a:t>
            </a:fld>
            <a:endParaRPr lang="en-US"/>
          </a:p>
        </p:txBody>
      </p:sp>
    </p:spTree>
    <p:extLst>
      <p:ext uri="{BB962C8B-B14F-4D97-AF65-F5344CB8AC3E}">
        <p14:creationId xmlns:p14="http://schemas.microsoft.com/office/powerpoint/2010/main" val="4019204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Every object has something called a reflectance spectrum. It shows the wavelengths of light that are reflected and absorbed by the object. </a:t>
            </a:r>
          </a:p>
          <a:p>
            <a:endParaRPr lang="en-US" baseline="0" dirty="0"/>
          </a:p>
          <a:p>
            <a:r>
              <a:rPr lang="en-US" baseline="0" dirty="0"/>
              <a:t>What do you notice about this chart? It shows the reflectance curve of butter (A), tomato (B), and lettuce </a:t>
            </a:r>
            <a:r>
              <a:rPr lang="de-DE" baseline="0" dirty="0"/>
              <a:t>(C) </a:t>
            </a:r>
            <a:endParaRPr lang="en-US" baseline="0" dirty="0"/>
          </a:p>
          <a:p>
            <a:endParaRPr lang="en-US" baseline="0" dirty="0"/>
          </a:p>
          <a:p>
            <a:pPr marL="0" marR="0" indent="0" defTabSz="457200" eaLnBrk="1" fontAlgn="auto" latinLnBrk="0" hangingPunct="1">
              <a:lnSpc>
                <a:spcPct val="117999"/>
              </a:lnSpc>
              <a:spcBef>
                <a:spcPts val="0"/>
              </a:spcBef>
              <a:spcAft>
                <a:spcPts val="0"/>
              </a:spcAft>
              <a:buClrTx/>
              <a:buSzTx/>
              <a:buFontTx/>
              <a:buNone/>
              <a:tabLst/>
              <a:defRPr/>
            </a:pPr>
            <a:r>
              <a:rPr lang="en-US" baseline="0" dirty="0"/>
              <a:t>What’s the takeaway here? Objects don’t “have” color—they reflect light that appears as a certain color to our eyes!</a:t>
            </a:r>
          </a:p>
          <a:p>
            <a:pPr marL="0" marR="0" indent="0" defTabSz="457200" eaLnBrk="1" fontAlgn="auto" latinLnBrk="0" hangingPunct="1">
              <a:lnSpc>
                <a:spcPct val="117999"/>
              </a:lnSpc>
              <a:spcBef>
                <a:spcPts val="0"/>
              </a:spcBef>
              <a:spcAft>
                <a:spcPts val="0"/>
              </a:spcAft>
              <a:buClrTx/>
              <a:buSzTx/>
              <a:buFontTx/>
              <a:buNone/>
              <a:tabLst/>
              <a:defRPr/>
            </a:pPr>
            <a:endParaRPr lang="en-US" dirty="0"/>
          </a:p>
          <a:p>
            <a:pPr marL="0" marR="0" indent="0" defTabSz="457200" eaLnBrk="1" fontAlgn="auto" latinLnBrk="0" hangingPunct="1">
              <a:lnSpc>
                <a:spcPct val="117999"/>
              </a:lnSpc>
              <a:spcBef>
                <a:spcPts val="0"/>
              </a:spcBef>
              <a:spcAft>
                <a:spcPts val="0"/>
              </a:spcAft>
              <a:buClrTx/>
              <a:buSzTx/>
              <a:buFontTx/>
              <a:buNone/>
              <a:tabLst/>
              <a:defRPr/>
            </a:pPr>
            <a:r>
              <a:rPr lang="en-US" baseline="0" dirty="0"/>
              <a:t>(note: every individual object has a slightly different spectrum, so if you have a sensor with high enough resolution you can detect individual plant species just based on an image!)</a:t>
            </a:r>
            <a:endParaRPr lang="en-US" dirty="0"/>
          </a:p>
          <a:p>
            <a:endParaRPr lang="en-US" dirty="0"/>
          </a:p>
        </p:txBody>
      </p:sp>
    </p:spTree>
    <p:extLst>
      <p:ext uri="{BB962C8B-B14F-4D97-AF65-F5344CB8AC3E}">
        <p14:creationId xmlns:p14="http://schemas.microsoft.com/office/powerpoint/2010/main" val="29992451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a:t>
            </a:r>
            <a:r>
              <a:rPr lang="en-US" baseline="0" dirty="0"/>
              <a:t> we talked about the source of different kinds of light and the different ways that light can interact with an object. But what can light tell us about the environment and the features on the Earth’s surface?</a:t>
            </a:r>
          </a:p>
          <a:p>
            <a:endParaRPr lang="en-US" baseline="0" dirty="0"/>
          </a:p>
          <a:p>
            <a:r>
              <a:rPr lang="en-US" baseline="0" dirty="0"/>
              <a:t>That’s great! We can see features like soil, snow, vegetation, and surface temperature based on how light waves interact with those objects and features on the earth’s surface or its interior.</a:t>
            </a:r>
          </a:p>
          <a:p>
            <a:endParaRPr lang="en-US" baseline="0" dirty="0"/>
          </a:p>
          <a:p>
            <a:r>
              <a:rPr lang="en-US" baseline="0" dirty="0"/>
              <a:t>Does anyone have any ideas about how we make these measurements? What kind of tools can we use?</a:t>
            </a:r>
          </a:p>
          <a:p>
            <a:r>
              <a:rPr lang="en-US" dirty="0"/>
              <a:t>Yes! One</a:t>
            </a:r>
            <a:r>
              <a:rPr lang="en-US" baseline="0" dirty="0"/>
              <a:t> way that scientists and researchers do that is with satellites! </a:t>
            </a:r>
          </a:p>
          <a:p>
            <a:r>
              <a:rPr lang="en-US" baseline="0" dirty="0"/>
              <a:t>(A camera/photo captures light values, but only for the visible spectrum. A satellite can record those values and then use a computer to convert that information digitally into a color image.)</a:t>
            </a:r>
            <a:endParaRPr lang="en-US" dirty="0"/>
          </a:p>
        </p:txBody>
      </p:sp>
    </p:spTree>
    <p:extLst>
      <p:ext uri="{BB962C8B-B14F-4D97-AF65-F5344CB8AC3E}">
        <p14:creationId xmlns:p14="http://schemas.microsoft.com/office/powerpoint/2010/main" val="1169079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you see in this image?</a:t>
            </a:r>
            <a:r>
              <a:rPr lang="en-US" baseline="0" dirty="0"/>
              <a:t> Can you tell from the image why healthy plants are generally green? </a:t>
            </a:r>
          </a:p>
          <a:p>
            <a:endParaRPr lang="en-US" baseline="0" dirty="0"/>
          </a:p>
          <a:p>
            <a:pPr marL="0" marR="0" indent="0" defTabSz="457200" eaLnBrk="1" fontAlgn="auto" latinLnBrk="0" hangingPunct="1">
              <a:lnSpc>
                <a:spcPct val="117999"/>
              </a:lnSpc>
              <a:spcBef>
                <a:spcPts val="0"/>
              </a:spcBef>
              <a:spcAft>
                <a:spcPts val="0"/>
              </a:spcAft>
              <a:buClrTx/>
              <a:buSzTx/>
              <a:buFontTx/>
              <a:buNone/>
              <a:tabLst/>
              <a:defRPr/>
            </a:pPr>
            <a:r>
              <a:rPr lang="en-US" dirty="0"/>
              <a:t>In a healthy leaf, the pig</a:t>
            </a:r>
            <a:r>
              <a:rPr lang="en-US" baseline="0" dirty="0"/>
              <a:t>ments reflect green near-infrared light and absorb red and blue light. </a:t>
            </a:r>
          </a:p>
          <a:p>
            <a:endParaRPr lang="en-US" baseline="0" dirty="0"/>
          </a:p>
          <a:p>
            <a:r>
              <a:rPr lang="en-US" baseline="0" dirty="0"/>
              <a:t>How could we tell from a reflectance spectrum whether we are looking at a plant or some other feature, like a lake? What wavelengths should we look for? </a:t>
            </a:r>
          </a:p>
          <a:p>
            <a:r>
              <a:rPr lang="en-US" baseline="0" dirty="0"/>
              <a:t>How do you think an autumn leaf’s reflectance spectrum would differ from a green leaf’s?</a:t>
            </a:r>
          </a:p>
          <a:p>
            <a:endParaRPr lang="en-US" baseline="0" dirty="0"/>
          </a:p>
          <a:p>
            <a:pPr marL="0" marR="0" indent="0" defTabSz="457200" eaLnBrk="1" fontAlgn="auto" latinLnBrk="0" hangingPunct="1">
              <a:lnSpc>
                <a:spcPct val="117999"/>
              </a:lnSpc>
              <a:spcBef>
                <a:spcPts val="0"/>
              </a:spcBef>
              <a:spcAft>
                <a:spcPts val="0"/>
              </a:spcAft>
              <a:buClrTx/>
              <a:buSzTx/>
              <a:buFontTx/>
              <a:buNone/>
              <a:tabLst/>
              <a:defRPr/>
            </a:pPr>
            <a:r>
              <a:rPr lang="en-US" dirty="0"/>
              <a:t>Visible and near-infrared light reflections can be used to measure properties of vegetation and soil. </a:t>
            </a:r>
          </a:p>
          <a:p>
            <a:endParaRPr lang="en-US" baseline="0" dirty="0"/>
          </a:p>
        </p:txBody>
      </p:sp>
    </p:spTree>
    <p:extLst>
      <p:ext uri="{BB962C8B-B14F-4D97-AF65-F5344CB8AC3E}">
        <p14:creationId xmlns:p14="http://schemas.microsoft.com/office/powerpoint/2010/main" val="947612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leaf’s visible</a:t>
            </a:r>
            <a:r>
              <a:rPr lang="en-US" baseline="0" dirty="0"/>
              <a:t> color is completely attributed to that little spike in the visible section of the graph. In this case it’s in the orange-red color range!</a:t>
            </a:r>
            <a:endParaRPr lang="en-US" dirty="0"/>
          </a:p>
        </p:txBody>
      </p:sp>
    </p:spTree>
    <p:extLst>
      <p:ext uri="{BB962C8B-B14F-4D97-AF65-F5344CB8AC3E}">
        <p14:creationId xmlns:p14="http://schemas.microsoft.com/office/powerpoint/2010/main" val="18764273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Raster or "gridded" data are stored as a grid of values which are rendered on a map as pixels. Each pixel value represents an area on the Earth's surface.</a:t>
            </a:r>
          </a:p>
          <a:p>
            <a:br>
              <a:rPr lang="en-US" dirty="0"/>
            </a:b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7B55570B-DB17-9241-A13C-BBAB930874A1}" type="slidenum">
              <a:rPr lang="en-US" smtClean="0"/>
              <a:t>7</a:t>
            </a:fld>
            <a:endParaRPr lang="en-US"/>
          </a:p>
        </p:txBody>
      </p:sp>
    </p:spTree>
    <p:extLst>
      <p:ext uri="{BB962C8B-B14F-4D97-AF65-F5344CB8AC3E}">
        <p14:creationId xmlns:p14="http://schemas.microsoft.com/office/powerpoint/2010/main" val="111076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Raster data can be continuous or categorical. Continuous </a:t>
            </a:r>
            <a:r>
              <a:rPr lang="en-US" sz="1200" b="0" i="0" kern="1200" dirty="0" err="1">
                <a:solidFill>
                  <a:schemeClr val="tx1"/>
                </a:solidFill>
                <a:effectLst/>
                <a:latin typeface="+mn-lt"/>
                <a:ea typeface="+mn-ea"/>
                <a:cs typeface="+mn-cs"/>
              </a:rPr>
              <a:t>rasters</a:t>
            </a:r>
            <a:r>
              <a:rPr lang="en-US" sz="1200" b="0" i="0" kern="1200" dirty="0">
                <a:solidFill>
                  <a:schemeClr val="tx1"/>
                </a:solidFill>
                <a:effectLst/>
                <a:latin typeface="+mn-lt"/>
                <a:ea typeface="+mn-ea"/>
                <a:cs typeface="+mn-cs"/>
              </a:rPr>
              <a:t> can have a range of quantitative values. Some examples of continuous </a:t>
            </a:r>
            <a:r>
              <a:rPr lang="en-US" sz="1200" b="0" i="0" kern="1200" dirty="0" err="1">
                <a:solidFill>
                  <a:schemeClr val="tx1"/>
                </a:solidFill>
                <a:effectLst/>
                <a:latin typeface="+mn-lt"/>
                <a:ea typeface="+mn-ea"/>
                <a:cs typeface="+mn-cs"/>
              </a:rPr>
              <a:t>rasters</a:t>
            </a:r>
            <a:r>
              <a:rPr lang="en-US" sz="1200" b="0" i="0" kern="1200" dirty="0">
                <a:solidFill>
                  <a:schemeClr val="tx1"/>
                </a:solidFill>
                <a:effectLst/>
                <a:latin typeface="+mn-lt"/>
                <a:ea typeface="+mn-ea"/>
                <a:cs typeface="+mn-cs"/>
              </a:rPr>
              <a:t> include:</a:t>
            </a:r>
          </a:p>
          <a:p>
            <a:r>
              <a:rPr lang="en-US" sz="1200" b="0" i="0" kern="1200" dirty="0">
                <a:solidFill>
                  <a:schemeClr val="tx1"/>
                </a:solidFill>
                <a:effectLst/>
                <a:latin typeface="+mn-lt"/>
                <a:ea typeface="+mn-ea"/>
                <a:cs typeface="+mn-cs"/>
              </a:rPr>
              <a:t>LiDAR = light detection + ranging </a:t>
            </a:r>
          </a:p>
          <a:p>
            <a:r>
              <a:rPr lang="en-US" sz="1200" b="0" i="0" kern="1200" dirty="0">
                <a:solidFill>
                  <a:schemeClr val="tx1"/>
                </a:solidFill>
                <a:effectLst/>
                <a:latin typeface="+mn-lt"/>
                <a:ea typeface="+mn-ea"/>
                <a:cs typeface="+mn-cs"/>
              </a:rPr>
              <a:t>DEM = digital elevation model </a:t>
            </a:r>
          </a:p>
          <a:p>
            <a:endParaRPr lang="en-US" dirty="0"/>
          </a:p>
          <a:p>
            <a:r>
              <a:rPr lang="en-US" sz="1200" b="0" i="0" kern="1200" dirty="0">
                <a:solidFill>
                  <a:schemeClr val="tx1"/>
                </a:solidFill>
                <a:effectLst/>
                <a:latin typeface="+mn-lt"/>
                <a:ea typeface="+mn-ea"/>
                <a:cs typeface="+mn-cs"/>
              </a:rPr>
              <a:t>Some </a:t>
            </a:r>
            <a:r>
              <a:rPr lang="en-US" sz="1200" b="0" i="0" kern="1200" dirty="0" err="1">
                <a:solidFill>
                  <a:schemeClr val="tx1"/>
                </a:solidFill>
                <a:effectLst/>
                <a:latin typeface="+mn-lt"/>
                <a:ea typeface="+mn-ea"/>
                <a:cs typeface="+mn-cs"/>
              </a:rPr>
              <a:t>rasters</a:t>
            </a:r>
            <a:r>
              <a:rPr lang="en-US" sz="1200" b="0" i="0" kern="1200" dirty="0">
                <a:solidFill>
                  <a:schemeClr val="tx1"/>
                </a:solidFill>
                <a:effectLst/>
                <a:latin typeface="+mn-lt"/>
                <a:ea typeface="+mn-ea"/>
                <a:cs typeface="+mn-cs"/>
              </a:rPr>
              <a:t> contain categorical data where each pixel represents a discrete class such as a landcover type (e.g., "forest" or "grassland") rather than a continuous value such as elevation or temperature. </a:t>
            </a:r>
            <a:endParaRPr lang="en-US" dirty="0"/>
          </a:p>
        </p:txBody>
      </p:sp>
      <p:sp>
        <p:nvSpPr>
          <p:cNvPr id="4" name="Slide Number Placeholder 3"/>
          <p:cNvSpPr>
            <a:spLocks noGrp="1"/>
          </p:cNvSpPr>
          <p:nvPr>
            <p:ph type="sldNum" sz="quarter" idx="5"/>
          </p:nvPr>
        </p:nvSpPr>
        <p:spPr/>
        <p:txBody>
          <a:bodyPr/>
          <a:lstStyle/>
          <a:p>
            <a:fld id="{7B55570B-DB17-9241-A13C-BBAB930874A1}" type="slidenum">
              <a:rPr lang="en-US" smtClean="0"/>
              <a:t>9</a:t>
            </a:fld>
            <a:endParaRPr lang="en-US"/>
          </a:p>
        </p:txBody>
      </p:sp>
    </p:spTree>
    <p:extLst>
      <p:ext uri="{BB962C8B-B14F-4D97-AF65-F5344CB8AC3E}">
        <p14:creationId xmlns:p14="http://schemas.microsoft.com/office/powerpoint/2010/main" val="11470517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Raster or "gridded" data are data that are saved in pixels. In the spatial world, each pixel represents an area on the Earth's surface. For example in the raster below, each pixel represents a particular land cover class that would be found in that location in the real world.</a:t>
            </a:r>
            <a:endParaRPr lang="en-US" dirty="0"/>
          </a:p>
        </p:txBody>
      </p:sp>
      <p:sp>
        <p:nvSpPr>
          <p:cNvPr id="4" name="Slide Number Placeholder 3"/>
          <p:cNvSpPr>
            <a:spLocks noGrp="1"/>
          </p:cNvSpPr>
          <p:nvPr>
            <p:ph type="sldNum" sz="quarter" idx="5"/>
          </p:nvPr>
        </p:nvSpPr>
        <p:spPr/>
        <p:txBody>
          <a:bodyPr/>
          <a:lstStyle/>
          <a:p>
            <a:fld id="{7B55570B-DB17-9241-A13C-BBAB930874A1}" type="slidenum">
              <a:rPr lang="en-US" smtClean="0"/>
              <a:t>10</a:t>
            </a:fld>
            <a:endParaRPr lang="en-US"/>
          </a:p>
        </p:txBody>
      </p:sp>
    </p:spTree>
    <p:extLst>
      <p:ext uri="{BB962C8B-B14F-4D97-AF65-F5344CB8AC3E}">
        <p14:creationId xmlns:p14="http://schemas.microsoft.com/office/powerpoint/2010/main" val="1265787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raster consists of a series of pixels, each with the same dimensions and shape. In the case of </a:t>
            </a:r>
            <a:r>
              <a:rPr lang="en-US" sz="1200" b="0" i="0" kern="1200" dirty="0" err="1">
                <a:solidFill>
                  <a:schemeClr val="tx1"/>
                </a:solidFill>
                <a:effectLst/>
                <a:latin typeface="+mn-lt"/>
                <a:ea typeface="+mn-ea"/>
                <a:cs typeface="+mn-cs"/>
              </a:rPr>
              <a:t>rasters</a:t>
            </a:r>
            <a:r>
              <a:rPr lang="en-US" sz="1200" b="0" i="0" kern="1200" dirty="0">
                <a:solidFill>
                  <a:schemeClr val="tx1"/>
                </a:solidFill>
                <a:effectLst/>
                <a:latin typeface="+mn-lt"/>
                <a:ea typeface="+mn-ea"/>
                <a:cs typeface="+mn-cs"/>
              </a:rPr>
              <a:t> derived from airborne sensors, each pixel represents an area of space on the Earth's surface. The size of the area on the surface that each pixel covers is known as the spatial resolution of the image. For instance, an image that has a 1 m spatial resolution means that each pixel in the image represents a 1 m x 1 m area.</a:t>
            </a:r>
          </a:p>
          <a:p>
            <a:br>
              <a:rPr lang="en-US" dirty="0"/>
            </a:br>
            <a:endParaRPr lang="en-US" dirty="0"/>
          </a:p>
        </p:txBody>
      </p:sp>
      <p:sp>
        <p:nvSpPr>
          <p:cNvPr id="4" name="Slide Number Placeholder 3"/>
          <p:cNvSpPr>
            <a:spLocks noGrp="1"/>
          </p:cNvSpPr>
          <p:nvPr>
            <p:ph type="sldNum" sz="quarter" idx="5"/>
          </p:nvPr>
        </p:nvSpPr>
        <p:spPr/>
        <p:txBody>
          <a:bodyPr/>
          <a:lstStyle/>
          <a:p>
            <a:fld id="{7B55570B-DB17-9241-A13C-BBAB930874A1}" type="slidenum">
              <a:rPr lang="en-US" smtClean="0"/>
              <a:t>12</a:t>
            </a:fld>
            <a:endParaRPr lang="en-US"/>
          </a:p>
        </p:txBody>
      </p:sp>
    </p:spTree>
    <p:extLst>
      <p:ext uri="{BB962C8B-B14F-4D97-AF65-F5344CB8AC3E}">
        <p14:creationId xmlns:p14="http://schemas.microsoft.com/office/powerpoint/2010/main" val="4158663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E2577-6DFC-2B45-93C7-1A41BBD68A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B43733C-89CE-A541-BA90-24A2B03C4F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733877C-0742-AD45-905D-3FAEAB228A4B}"/>
              </a:ext>
            </a:extLst>
          </p:cNvPr>
          <p:cNvSpPr>
            <a:spLocks noGrp="1"/>
          </p:cNvSpPr>
          <p:nvPr>
            <p:ph type="dt" sz="half" idx="10"/>
          </p:nvPr>
        </p:nvSpPr>
        <p:spPr/>
        <p:txBody>
          <a:bodyPr/>
          <a:lstStyle/>
          <a:p>
            <a:fld id="{CFECF16D-D654-2541-8EB7-716E0ED2F701}" type="datetimeFigureOut">
              <a:rPr lang="en-US" smtClean="0"/>
              <a:t>11/20/18</a:t>
            </a:fld>
            <a:endParaRPr lang="en-US"/>
          </a:p>
        </p:txBody>
      </p:sp>
      <p:sp>
        <p:nvSpPr>
          <p:cNvPr id="5" name="Footer Placeholder 4">
            <a:extLst>
              <a:ext uri="{FF2B5EF4-FFF2-40B4-BE49-F238E27FC236}">
                <a16:creationId xmlns:a16="http://schemas.microsoft.com/office/drawing/2014/main" id="{1C948653-48EF-A44F-940A-4DB8203FB3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35FC69-590E-DB46-8FB1-0D5EDE87551F}"/>
              </a:ext>
            </a:extLst>
          </p:cNvPr>
          <p:cNvSpPr>
            <a:spLocks noGrp="1"/>
          </p:cNvSpPr>
          <p:nvPr>
            <p:ph type="sldNum" sz="quarter" idx="12"/>
          </p:nvPr>
        </p:nvSpPr>
        <p:spPr/>
        <p:txBody>
          <a:bodyPr/>
          <a:lstStyle/>
          <a:p>
            <a:fld id="{092AC797-A539-9943-8F33-7C104420CC33}" type="slidenum">
              <a:rPr lang="en-US" smtClean="0"/>
              <a:t>‹#›</a:t>
            </a:fld>
            <a:endParaRPr lang="en-US"/>
          </a:p>
        </p:txBody>
      </p:sp>
    </p:spTree>
    <p:extLst>
      <p:ext uri="{BB962C8B-B14F-4D97-AF65-F5344CB8AC3E}">
        <p14:creationId xmlns:p14="http://schemas.microsoft.com/office/powerpoint/2010/main" val="47258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B30D8-F055-7248-A8EE-30A17DF02C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F551C99-2DB1-8C48-B5F9-585670DAFDE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1A359F-47E6-EC44-8305-8924B7E149B7}"/>
              </a:ext>
            </a:extLst>
          </p:cNvPr>
          <p:cNvSpPr>
            <a:spLocks noGrp="1"/>
          </p:cNvSpPr>
          <p:nvPr>
            <p:ph type="dt" sz="half" idx="10"/>
          </p:nvPr>
        </p:nvSpPr>
        <p:spPr/>
        <p:txBody>
          <a:bodyPr/>
          <a:lstStyle/>
          <a:p>
            <a:fld id="{CFECF16D-D654-2541-8EB7-716E0ED2F701}" type="datetimeFigureOut">
              <a:rPr lang="en-US" smtClean="0"/>
              <a:t>11/20/18</a:t>
            </a:fld>
            <a:endParaRPr lang="en-US"/>
          </a:p>
        </p:txBody>
      </p:sp>
      <p:sp>
        <p:nvSpPr>
          <p:cNvPr id="5" name="Footer Placeholder 4">
            <a:extLst>
              <a:ext uri="{FF2B5EF4-FFF2-40B4-BE49-F238E27FC236}">
                <a16:creationId xmlns:a16="http://schemas.microsoft.com/office/drawing/2014/main" id="{69A4DA95-298A-1049-BE65-14826A0BE6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FEBBAF-2076-AA4C-8FAF-42AFECA76301}"/>
              </a:ext>
            </a:extLst>
          </p:cNvPr>
          <p:cNvSpPr>
            <a:spLocks noGrp="1"/>
          </p:cNvSpPr>
          <p:nvPr>
            <p:ph type="sldNum" sz="quarter" idx="12"/>
          </p:nvPr>
        </p:nvSpPr>
        <p:spPr/>
        <p:txBody>
          <a:bodyPr/>
          <a:lstStyle/>
          <a:p>
            <a:fld id="{092AC797-A539-9943-8F33-7C104420CC33}" type="slidenum">
              <a:rPr lang="en-US" smtClean="0"/>
              <a:t>‹#›</a:t>
            </a:fld>
            <a:endParaRPr lang="en-US"/>
          </a:p>
        </p:txBody>
      </p:sp>
    </p:spTree>
    <p:extLst>
      <p:ext uri="{BB962C8B-B14F-4D97-AF65-F5344CB8AC3E}">
        <p14:creationId xmlns:p14="http://schemas.microsoft.com/office/powerpoint/2010/main" val="931965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4B0F7F-178D-F44E-A885-2E07E544ECA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E4AAF0D-DCBA-E740-A129-51739E8A469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CADE3F-3052-D14A-BECB-7DC133B865F9}"/>
              </a:ext>
            </a:extLst>
          </p:cNvPr>
          <p:cNvSpPr>
            <a:spLocks noGrp="1"/>
          </p:cNvSpPr>
          <p:nvPr>
            <p:ph type="dt" sz="half" idx="10"/>
          </p:nvPr>
        </p:nvSpPr>
        <p:spPr/>
        <p:txBody>
          <a:bodyPr/>
          <a:lstStyle/>
          <a:p>
            <a:fld id="{CFECF16D-D654-2541-8EB7-716E0ED2F701}" type="datetimeFigureOut">
              <a:rPr lang="en-US" smtClean="0"/>
              <a:t>11/20/18</a:t>
            </a:fld>
            <a:endParaRPr lang="en-US"/>
          </a:p>
        </p:txBody>
      </p:sp>
      <p:sp>
        <p:nvSpPr>
          <p:cNvPr id="5" name="Footer Placeholder 4">
            <a:extLst>
              <a:ext uri="{FF2B5EF4-FFF2-40B4-BE49-F238E27FC236}">
                <a16:creationId xmlns:a16="http://schemas.microsoft.com/office/drawing/2014/main" id="{E9FAFCC7-DDD8-A944-A33B-500A1B31C0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34FB-4231-E344-82C4-F4230F6CFC3C}"/>
              </a:ext>
            </a:extLst>
          </p:cNvPr>
          <p:cNvSpPr>
            <a:spLocks noGrp="1"/>
          </p:cNvSpPr>
          <p:nvPr>
            <p:ph type="sldNum" sz="quarter" idx="12"/>
          </p:nvPr>
        </p:nvSpPr>
        <p:spPr/>
        <p:txBody>
          <a:bodyPr/>
          <a:lstStyle/>
          <a:p>
            <a:fld id="{092AC797-A539-9943-8F33-7C104420CC33}" type="slidenum">
              <a:rPr lang="en-US" smtClean="0"/>
              <a:t>‹#›</a:t>
            </a:fld>
            <a:endParaRPr lang="en-US"/>
          </a:p>
        </p:txBody>
      </p:sp>
    </p:spTree>
    <p:extLst>
      <p:ext uri="{BB962C8B-B14F-4D97-AF65-F5344CB8AC3E}">
        <p14:creationId xmlns:p14="http://schemas.microsoft.com/office/powerpoint/2010/main" val="1670018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5743E-31B3-D84C-BDA6-0139DB0544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3F3FDE-FECB-8B44-80CC-5A803871792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1D973D-B7F6-F241-B2D5-CE3705C33F0E}"/>
              </a:ext>
            </a:extLst>
          </p:cNvPr>
          <p:cNvSpPr>
            <a:spLocks noGrp="1"/>
          </p:cNvSpPr>
          <p:nvPr>
            <p:ph type="dt" sz="half" idx="10"/>
          </p:nvPr>
        </p:nvSpPr>
        <p:spPr/>
        <p:txBody>
          <a:bodyPr/>
          <a:lstStyle/>
          <a:p>
            <a:fld id="{CFECF16D-D654-2541-8EB7-716E0ED2F701}" type="datetimeFigureOut">
              <a:rPr lang="en-US" smtClean="0"/>
              <a:t>11/20/18</a:t>
            </a:fld>
            <a:endParaRPr lang="en-US"/>
          </a:p>
        </p:txBody>
      </p:sp>
      <p:sp>
        <p:nvSpPr>
          <p:cNvPr id="5" name="Footer Placeholder 4">
            <a:extLst>
              <a:ext uri="{FF2B5EF4-FFF2-40B4-BE49-F238E27FC236}">
                <a16:creationId xmlns:a16="http://schemas.microsoft.com/office/drawing/2014/main" id="{9BBAEDED-CAFD-4246-A6C0-723FB4D1D9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9743A5-7939-AB4C-9B88-F5F0A8F39891}"/>
              </a:ext>
            </a:extLst>
          </p:cNvPr>
          <p:cNvSpPr>
            <a:spLocks noGrp="1"/>
          </p:cNvSpPr>
          <p:nvPr>
            <p:ph type="sldNum" sz="quarter" idx="12"/>
          </p:nvPr>
        </p:nvSpPr>
        <p:spPr/>
        <p:txBody>
          <a:bodyPr/>
          <a:lstStyle/>
          <a:p>
            <a:fld id="{092AC797-A539-9943-8F33-7C104420CC33}" type="slidenum">
              <a:rPr lang="en-US" smtClean="0"/>
              <a:t>‹#›</a:t>
            </a:fld>
            <a:endParaRPr lang="en-US"/>
          </a:p>
        </p:txBody>
      </p:sp>
    </p:spTree>
    <p:extLst>
      <p:ext uri="{BB962C8B-B14F-4D97-AF65-F5344CB8AC3E}">
        <p14:creationId xmlns:p14="http://schemas.microsoft.com/office/powerpoint/2010/main" val="2208280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48A3D-B830-7040-802A-231D4010A9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AAA6D68-B20A-A94A-8826-D3B5C1D544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7039E5C-371C-EF43-A7AA-CF8F35E20ABB}"/>
              </a:ext>
            </a:extLst>
          </p:cNvPr>
          <p:cNvSpPr>
            <a:spLocks noGrp="1"/>
          </p:cNvSpPr>
          <p:nvPr>
            <p:ph type="dt" sz="half" idx="10"/>
          </p:nvPr>
        </p:nvSpPr>
        <p:spPr/>
        <p:txBody>
          <a:bodyPr/>
          <a:lstStyle/>
          <a:p>
            <a:fld id="{CFECF16D-D654-2541-8EB7-716E0ED2F701}" type="datetimeFigureOut">
              <a:rPr lang="en-US" smtClean="0"/>
              <a:t>11/20/18</a:t>
            </a:fld>
            <a:endParaRPr lang="en-US"/>
          </a:p>
        </p:txBody>
      </p:sp>
      <p:sp>
        <p:nvSpPr>
          <p:cNvPr id="5" name="Footer Placeholder 4">
            <a:extLst>
              <a:ext uri="{FF2B5EF4-FFF2-40B4-BE49-F238E27FC236}">
                <a16:creationId xmlns:a16="http://schemas.microsoft.com/office/drawing/2014/main" id="{728ADD5E-DC2D-5947-A6D9-0252B0E048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89F94-2B15-D143-B93C-A07447EEFA4A}"/>
              </a:ext>
            </a:extLst>
          </p:cNvPr>
          <p:cNvSpPr>
            <a:spLocks noGrp="1"/>
          </p:cNvSpPr>
          <p:nvPr>
            <p:ph type="sldNum" sz="quarter" idx="12"/>
          </p:nvPr>
        </p:nvSpPr>
        <p:spPr/>
        <p:txBody>
          <a:bodyPr/>
          <a:lstStyle/>
          <a:p>
            <a:fld id="{092AC797-A539-9943-8F33-7C104420CC33}" type="slidenum">
              <a:rPr lang="en-US" smtClean="0"/>
              <a:t>‹#›</a:t>
            </a:fld>
            <a:endParaRPr lang="en-US"/>
          </a:p>
        </p:txBody>
      </p:sp>
    </p:spTree>
    <p:extLst>
      <p:ext uri="{BB962C8B-B14F-4D97-AF65-F5344CB8AC3E}">
        <p14:creationId xmlns:p14="http://schemas.microsoft.com/office/powerpoint/2010/main" val="4043798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45BE7-3DE0-274E-A03D-40BE953E88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B217E2-C492-0947-9684-397AEA4DA8F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DF673EE-31C5-C346-9F85-AEF4A65C0A7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B99A78-49EA-B445-B109-736024A5E687}"/>
              </a:ext>
            </a:extLst>
          </p:cNvPr>
          <p:cNvSpPr>
            <a:spLocks noGrp="1"/>
          </p:cNvSpPr>
          <p:nvPr>
            <p:ph type="dt" sz="half" idx="10"/>
          </p:nvPr>
        </p:nvSpPr>
        <p:spPr/>
        <p:txBody>
          <a:bodyPr/>
          <a:lstStyle/>
          <a:p>
            <a:fld id="{CFECF16D-D654-2541-8EB7-716E0ED2F701}" type="datetimeFigureOut">
              <a:rPr lang="en-US" smtClean="0"/>
              <a:t>11/20/18</a:t>
            </a:fld>
            <a:endParaRPr lang="en-US"/>
          </a:p>
        </p:txBody>
      </p:sp>
      <p:sp>
        <p:nvSpPr>
          <p:cNvPr id="6" name="Footer Placeholder 5">
            <a:extLst>
              <a:ext uri="{FF2B5EF4-FFF2-40B4-BE49-F238E27FC236}">
                <a16:creationId xmlns:a16="http://schemas.microsoft.com/office/drawing/2014/main" id="{79AB3330-A6AF-E04A-92EB-F6667103D2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593E56-CCE0-1D4F-A34B-85DA7BF66405}"/>
              </a:ext>
            </a:extLst>
          </p:cNvPr>
          <p:cNvSpPr>
            <a:spLocks noGrp="1"/>
          </p:cNvSpPr>
          <p:nvPr>
            <p:ph type="sldNum" sz="quarter" idx="12"/>
          </p:nvPr>
        </p:nvSpPr>
        <p:spPr/>
        <p:txBody>
          <a:bodyPr/>
          <a:lstStyle/>
          <a:p>
            <a:fld id="{092AC797-A539-9943-8F33-7C104420CC33}" type="slidenum">
              <a:rPr lang="en-US" smtClean="0"/>
              <a:t>‹#›</a:t>
            </a:fld>
            <a:endParaRPr lang="en-US"/>
          </a:p>
        </p:txBody>
      </p:sp>
    </p:spTree>
    <p:extLst>
      <p:ext uri="{BB962C8B-B14F-4D97-AF65-F5344CB8AC3E}">
        <p14:creationId xmlns:p14="http://schemas.microsoft.com/office/powerpoint/2010/main" val="850252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729E5-4855-4946-90FD-A4DE38A1D2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0D41E6-6A18-8143-9A0D-32B4374747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89B362-457E-5B4A-B380-C547730D174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A3159D2-82F4-8045-86B6-C20EE1E3EA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5DE9132-F593-9442-AB02-36E69A4F357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1068FC-DAB8-714B-8BE3-01B545D73D4B}"/>
              </a:ext>
            </a:extLst>
          </p:cNvPr>
          <p:cNvSpPr>
            <a:spLocks noGrp="1"/>
          </p:cNvSpPr>
          <p:nvPr>
            <p:ph type="dt" sz="half" idx="10"/>
          </p:nvPr>
        </p:nvSpPr>
        <p:spPr/>
        <p:txBody>
          <a:bodyPr/>
          <a:lstStyle/>
          <a:p>
            <a:fld id="{CFECF16D-D654-2541-8EB7-716E0ED2F701}" type="datetimeFigureOut">
              <a:rPr lang="en-US" smtClean="0"/>
              <a:t>11/20/18</a:t>
            </a:fld>
            <a:endParaRPr lang="en-US"/>
          </a:p>
        </p:txBody>
      </p:sp>
      <p:sp>
        <p:nvSpPr>
          <p:cNvPr id="8" name="Footer Placeholder 7">
            <a:extLst>
              <a:ext uri="{FF2B5EF4-FFF2-40B4-BE49-F238E27FC236}">
                <a16:creationId xmlns:a16="http://schemas.microsoft.com/office/drawing/2014/main" id="{F4BDA6AA-45A7-C842-95DE-99C0838838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4D1A29-4703-D443-80A0-C469630FB34E}"/>
              </a:ext>
            </a:extLst>
          </p:cNvPr>
          <p:cNvSpPr>
            <a:spLocks noGrp="1"/>
          </p:cNvSpPr>
          <p:nvPr>
            <p:ph type="sldNum" sz="quarter" idx="12"/>
          </p:nvPr>
        </p:nvSpPr>
        <p:spPr/>
        <p:txBody>
          <a:bodyPr/>
          <a:lstStyle/>
          <a:p>
            <a:fld id="{092AC797-A539-9943-8F33-7C104420CC33}" type="slidenum">
              <a:rPr lang="en-US" smtClean="0"/>
              <a:t>‹#›</a:t>
            </a:fld>
            <a:endParaRPr lang="en-US"/>
          </a:p>
        </p:txBody>
      </p:sp>
    </p:spTree>
    <p:extLst>
      <p:ext uri="{BB962C8B-B14F-4D97-AF65-F5344CB8AC3E}">
        <p14:creationId xmlns:p14="http://schemas.microsoft.com/office/powerpoint/2010/main" val="406646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72F53-A83E-E04F-A61E-B495B48EBE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F70EF3D-59A1-CA42-A004-50C80AE8F482}"/>
              </a:ext>
            </a:extLst>
          </p:cNvPr>
          <p:cNvSpPr>
            <a:spLocks noGrp="1"/>
          </p:cNvSpPr>
          <p:nvPr>
            <p:ph type="dt" sz="half" idx="10"/>
          </p:nvPr>
        </p:nvSpPr>
        <p:spPr/>
        <p:txBody>
          <a:bodyPr/>
          <a:lstStyle/>
          <a:p>
            <a:fld id="{CFECF16D-D654-2541-8EB7-716E0ED2F701}" type="datetimeFigureOut">
              <a:rPr lang="en-US" smtClean="0"/>
              <a:t>11/20/18</a:t>
            </a:fld>
            <a:endParaRPr lang="en-US"/>
          </a:p>
        </p:txBody>
      </p:sp>
      <p:sp>
        <p:nvSpPr>
          <p:cNvPr id="4" name="Footer Placeholder 3">
            <a:extLst>
              <a:ext uri="{FF2B5EF4-FFF2-40B4-BE49-F238E27FC236}">
                <a16:creationId xmlns:a16="http://schemas.microsoft.com/office/drawing/2014/main" id="{BA18564C-A0EE-AF4E-AD92-3039C19B10A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7C54F6E-177A-314E-8BF2-082C1AD65468}"/>
              </a:ext>
            </a:extLst>
          </p:cNvPr>
          <p:cNvSpPr>
            <a:spLocks noGrp="1"/>
          </p:cNvSpPr>
          <p:nvPr>
            <p:ph type="sldNum" sz="quarter" idx="12"/>
          </p:nvPr>
        </p:nvSpPr>
        <p:spPr/>
        <p:txBody>
          <a:bodyPr/>
          <a:lstStyle/>
          <a:p>
            <a:fld id="{092AC797-A539-9943-8F33-7C104420CC33}" type="slidenum">
              <a:rPr lang="en-US" smtClean="0"/>
              <a:t>‹#›</a:t>
            </a:fld>
            <a:endParaRPr lang="en-US"/>
          </a:p>
        </p:txBody>
      </p:sp>
    </p:spTree>
    <p:extLst>
      <p:ext uri="{BB962C8B-B14F-4D97-AF65-F5344CB8AC3E}">
        <p14:creationId xmlns:p14="http://schemas.microsoft.com/office/powerpoint/2010/main" val="3611347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538D5B-C1AB-344D-ACD6-A62251A2DF4E}"/>
              </a:ext>
            </a:extLst>
          </p:cNvPr>
          <p:cNvSpPr>
            <a:spLocks noGrp="1"/>
          </p:cNvSpPr>
          <p:nvPr>
            <p:ph type="dt" sz="half" idx="10"/>
          </p:nvPr>
        </p:nvSpPr>
        <p:spPr/>
        <p:txBody>
          <a:bodyPr/>
          <a:lstStyle/>
          <a:p>
            <a:fld id="{CFECF16D-D654-2541-8EB7-716E0ED2F701}" type="datetimeFigureOut">
              <a:rPr lang="en-US" smtClean="0"/>
              <a:t>11/20/18</a:t>
            </a:fld>
            <a:endParaRPr lang="en-US"/>
          </a:p>
        </p:txBody>
      </p:sp>
      <p:sp>
        <p:nvSpPr>
          <p:cNvPr id="3" name="Footer Placeholder 2">
            <a:extLst>
              <a:ext uri="{FF2B5EF4-FFF2-40B4-BE49-F238E27FC236}">
                <a16:creationId xmlns:a16="http://schemas.microsoft.com/office/drawing/2014/main" id="{965F1115-D182-FC4C-A3D4-B4326D51F3C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5035100-C575-324D-9C0C-50CFB1481E5B}"/>
              </a:ext>
            </a:extLst>
          </p:cNvPr>
          <p:cNvSpPr>
            <a:spLocks noGrp="1"/>
          </p:cNvSpPr>
          <p:nvPr>
            <p:ph type="sldNum" sz="quarter" idx="12"/>
          </p:nvPr>
        </p:nvSpPr>
        <p:spPr/>
        <p:txBody>
          <a:bodyPr/>
          <a:lstStyle/>
          <a:p>
            <a:fld id="{092AC797-A539-9943-8F33-7C104420CC33}" type="slidenum">
              <a:rPr lang="en-US" smtClean="0"/>
              <a:t>‹#›</a:t>
            </a:fld>
            <a:endParaRPr lang="en-US"/>
          </a:p>
        </p:txBody>
      </p:sp>
    </p:spTree>
    <p:extLst>
      <p:ext uri="{BB962C8B-B14F-4D97-AF65-F5344CB8AC3E}">
        <p14:creationId xmlns:p14="http://schemas.microsoft.com/office/powerpoint/2010/main" val="6778672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A7E72-8697-FC43-A2E1-3A6EB993B2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719D1BE-BD28-3247-BD13-1BA3996769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27F52D-8FBC-DE4F-8DA0-EB83674626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27F10E4-D10D-3041-ADFD-E49AAD1FF9E8}"/>
              </a:ext>
            </a:extLst>
          </p:cNvPr>
          <p:cNvSpPr>
            <a:spLocks noGrp="1"/>
          </p:cNvSpPr>
          <p:nvPr>
            <p:ph type="dt" sz="half" idx="10"/>
          </p:nvPr>
        </p:nvSpPr>
        <p:spPr/>
        <p:txBody>
          <a:bodyPr/>
          <a:lstStyle/>
          <a:p>
            <a:fld id="{CFECF16D-D654-2541-8EB7-716E0ED2F701}" type="datetimeFigureOut">
              <a:rPr lang="en-US" smtClean="0"/>
              <a:t>11/20/18</a:t>
            </a:fld>
            <a:endParaRPr lang="en-US"/>
          </a:p>
        </p:txBody>
      </p:sp>
      <p:sp>
        <p:nvSpPr>
          <p:cNvPr id="6" name="Footer Placeholder 5">
            <a:extLst>
              <a:ext uri="{FF2B5EF4-FFF2-40B4-BE49-F238E27FC236}">
                <a16:creationId xmlns:a16="http://schemas.microsoft.com/office/drawing/2014/main" id="{3F5B22DC-2936-BD4B-A709-65A70B41FA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E78C11-CBC2-F745-93B1-A19E348CEC0E}"/>
              </a:ext>
            </a:extLst>
          </p:cNvPr>
          <p:cNvSpPr>
            <a:spLocks noGrp="1"/>
          </p:cNvSpPr>
          <p:nvPr>
            <p:ph type="sldNum" sz="quarter" idx="12"/>
          </p:nvPr>
        </p:nvSpPr>
        <p:spPr/>
        <p:txBody>
          <a:bodyPr/>
          <a:lstStyle/>
          <a:p>
            <a:fld id="{092AC797-A539-9943-8F33-7C104420CC33}" type="slidenum">
              <a:rPr lang="en-US" smtClean="0"/>
              <a:t>‹#›</a:t>
            </a:fld>
            <a:endParaRPr lang="en-US"/>
          </a:p>
        </p:txBody>
      </p:sp>
    </p:spTree>
    <p:extLst>
      <p:ext uri="{BB962C8B-B14F-4D97-AF65-F5344CB8AC3E}">
        <p14:creationId xmlns:p14="http://schemas.microsoft.com/office/powerpoint/2010/main" val="109566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7FD07-A3CC-3E4F-86E1-AE6070CEE9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C8837E-6CCC-4B44-ADCA-CB43EEAEFD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FD26843-56CE-434C-A821-EE146DF9A6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8296AB-7375-1740-A98A-8165EC7D74F4}"/>
              </a:ext>
            </a:extLst>
          </p:cNvPr>
          <p:cNvSpPr>
            <a:spLocks noGrp="1"/>
          </p:cNvSpPr>
          <p:nvPr>
            <p:ph type="dt" sz="half" idx="10"/>
          </p:nvPr>
        </p:nvSpPr>
        <p:spPr/>
        <p:txBody>
          <a:bodyPr/>
          <a:lstStyle/>
          <a:p>
            <a:fld id="{CFECF16D-D654-2541-8EB7-716E0ED2F701}" type="datetimeFigureOut">
              <a:rPr lang="en-US" smtClean="0"/>
              <a:t>11/20/18</a:t>
            </a:fld>
            <a:endParaRPr lang="en-US"/>
          </a:p>
        </p:txBody>
      </p:sp>
      <p:sp>
        <p:nvSpPr>
          <p:cNvPr id="6" name="Footer Placeholder 5">
            <a:extLst>
              <a:ext uri="{FF2B5EF4-FFF2-40B4-BE49-F238E27FC236}">
                <a16:creationId xmlns:a16="http://schemas.microsoft.com/office/drawing/2014/main" id="{53745808-9B77-194B-BFA5-FE36A55643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8082E8-84D1-B449-8F02-26F7368061DE}"/>
              </a:ext>
            </a:extLst>
          </p:cNvPr>
          <p:cNvSpPr>
            <a:spLocks noGrp="1"/>
          </p:cNvSpPr>
          <p:nvPr>
            <p:ph type="sldNum" sz="quarter" idx="12"/>
          </p:nvPr>
        </p:nvSpPr>
        <p:spPr/>
        <p:txBody>
          <a:bodyPr/>
          <a:lstStyle/>
          <a:p>
            <a:fld id="{092AC797-A539-9943-8F33-7C104420CC33}" type="slidenum">
              <a:rPr lang="en-US" smtClean="0"/>
              <a:t>‹#›</a:t>
            </a:fld>
            <a:endParaRPr lang="en-US"/>
          </a:p>
        </p:txBody>
      </p:sp>
    </p:spTree>
    <p:extLst>
      <p:ext uri="{BB962C8B-B14F-4D97-AF65-F5344CB8AC3E}">
        <p14:creationId xmlns:p14="http://schemas.microsoft.com/office/powerpoint/2010/main" val="619476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5D49AE-E187-D747-8B22-7D664B2143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E948BB-A006-DA48-AD08-14D4344F6C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8FF942-7E89-1848-95C6-285BA4254B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ECF16D-D654-2541-8EB7-716E0ED2F701}" type="datetimeFigureOut">
              <a:rPr lang="en-US" smtClean="0"/>
              <a:t>11/20/18</a:t>
            </a:fld>
            <a:endParaRPr lang="en-US"/>
          </a:p>
        </p:txBody>
      </p:sp>
      <p:sp>
        <p:nvSpPr>
          <p:cNvPr id="5" name="Footer Placeholder 4">
            <a:extLst>
              <a:ext uri="{FF2B5EF4-FFF2-40B4-BE49-F238E27FC236}">
                <a16:creationId xmlns:a16="http://schemas.microsoft.com/office/drawing/2014/main" id="{A2DE5D3C-D2A6-574C-82FD-2FD6B7E5A0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1AEED6D-D9B2-6249-BDF6-B859CE1095C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2AC797-A539-9943-8F33-7C104420CC33}" type="slidenum">
              <a:rPr lang="en-US" smtClean="0"/>
              <a:t>‹#›</a:t>
            </a:fld>
            <a:endParaRPr lang="en-US"/>
          </a:p>
        </p:txBody>
      </p:sp>
    </p:spTree>
    <p:extLst>
      <p:ext uri="{BB962C8B-B14F-4D97-AF65-F5344CB8AC3E}">
        <p14:creationId xmlns:p14="http://schemas.microsoft.com/office/powerpoint/2010/main" val="13621404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2.xml"/><Relationship Id="rId4" Type="http://schemas.openxmlformats.org/officeDocument/2006/relationships/image" Target="../media/image14.tiff"/></Relationships>
</file>

<file path=ppt/slides/_rels/slide15.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16.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tif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tiff"/><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0992E-C6AA-2643-BE19-45A82DD17593}"/>
              </a:ext>
            </a:extLst>
          </p:cNvPr>
          <p:cNvSpPr>
            <a:spLocks noGrp="1"/>
          </p:cNvSpPr>
          <p:nvPr>
            <p:ph type="ctrTitle"/>
          </p:nvPr>
        </p:nvSpPr>
        <p:spPr>
          <a:xfrm>
            <a:off x="1524000" y="1458098"/>
            <a:ext cx="9144000" cy="2249574"/>
          </a:xfrm>
        </p:spPr>
        <p:txBody>
          <a:bodyPr/>
          <a:lstStyle/>
          <a:p>
            <a:r>
              <a:rPr lang="en-US" dirty="0"/>
              <a:t>Remote Sensing and </a:t>
            </a:r>
            <a:r>
              <a:rPr lang="en-US" dirty="0" err="1"/>
              <a:t>Rasters</a:t>
            </a:r>
            <a:r>
              <a:rPr lang="en-US" dirty="0"/>
              <a:t>!</a:t>
            </a:r>
          </a:p>
        </p:txBody>
      </p:sp>
      <p:sp>
        <p:nvSpPr>
          <p:cNvPr id="3" name="Subtitle 2">
            <a:extLst>
              <a:ext uri="{FF2B5EF4-FFF2-40B4-BE49-F238E27FC236}">
                <a16:creationId xmlns:a16="http://schemas.microsoft.com/office/drawing/2014/main" id="{5D610314-0600-5A44-9312-9DC2972AB703}"/>
              </a:ext>
            </a:extLst>
          </p:cNvPr>
          <p:cNvSpPr>
            <a:spLocks noGrp="1"/>
          </p:cNvSpPr>
          <p:nvPr>
            <p:ph type="subTitle" idx="1"/>
          </p:nvPr>
        </p:nvSpPr>
        <p:spPr>
          <a:xfrm>
            <a:off x="1524000" y="3997455"/>
            <a:ext cx="9144000" cy="1655762"/>
          </a:xfrm>
        </p:spPr>
        <p:txBody>
          <a:bodyPr/>
          <a:lstStyle/>
          <a:p>
            <a:r>
              <a:rPr lang="en-US" dirty="0"/>
              <a:t>November 20, 2018 </a:t>
            </a:r>
          </a:p>
        </p:txBody>
      </p:sp>
    </p:spTree>
    <p:extLst>
      <p:ext uri="{BB962C8B-B14F-4D97-AF65-F5344CB8AC3E}">
        <p14:creationId xmlns:p14="http://schemas.microsoft.com/office/powerpoint/2010/main" val="14124501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6FF15-65F8-A740-95A9-08BC457766DF}"/>
              </a:ext>
            </a:extLst>
          </p:cNvPr>
          <p:cNvSpPr>
            <a:spLocks noGrp="1"/>
          </p:cNvSpPr>
          <p:nvPr>
            <p:ph type="title"/>
          </p:nvPr>
        </p:nvSpPr>
        <p:spPr>
          <a:xfrm>
            <a:off x="838200" y="172296"/>
            <a:ext cx="10515600" cy="1325563"/>
          </a:xfrm>
        </p:spPr>
        <p:txBody>
          <a:bodyPr/>
          <a:lstStyle/>
          <a:p>
            <a:r>
              <a:rPr lang="en-US" dirty="0"/>
              <a:t>Classified: land cover map</a:t>
            </a:r>
          </a:p>
        </p:txBody>
      </p:sp>
      <p:pic>
        <p:nvPicPr>
          <p:cNvPr id="4" name="Content Placeholder 3">
            <a:extLst>
              <a:ext uri="{FF2B5EF4-FFF2-40B4-BE49-F238E27FC236}">
                <a16:creationId xmlns:a16="http://schemas.microsoft.com/office/drawing/2014/main" id="{5B2640EB-3B19-6E40-9A69-CDB6C9DC646E}"/>
              </a:ext>
            </a:extLst>
          </p:cNvPr>
          <p:cNvPicPr>
            <a:picLocks noGrp="1" noChangeAspect="1"/>
          </p:cNvPicPr>
          <p:nvPr>
            <p:ph idx="1"/>
          </p:nvPr>
        </p:nvPicPr>
        <p:blipFill>
          <a:blip r:embed="rId3"/>
          <a:stretch>
            <a:fillRect/>
          </a:stretch>
        </p:blipFill>
        <p:spPr>
          <a:xfrm>
            <a:off x="1924050" y="1401234"/>
            <a:ext cx="8343900" cy="5284470"/>
          </a:xfrm>
          <a:prstGeom prst="rect">
            <a:avLst/>
          </a:prstGeom>
        </p:spPr>
      </p:pic>
    </p:spTree>
    <p:extLst>
      <p:ext uri="{BB962C8B-B14F-4D97-AF65-F5344CB8AC3E}">
        <p14:creationId xmlns:p14="http://schemas.microsoft.com/office/powerpoint/2010/main" val="118163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5F9EF-4D36-094E-B8DE-A325111E6DB8}"/>
              </a:ext>
            </a:extLst>
          </p:cNvPr>
          <p:cNvSpPr>
            <a:spLocks noGrp="1"/>
          </p:cNvSpPr>
          <p:nvPr>
            <p:ph type="title"/>
          </p:nvPr>
        </p:nvSpPr>
        <p:spPr/>
        <p:txBody>
          <a:bodyPr/>
          <a:lstStyle/>
          <a:p>
            <a:r>
              <a:rPr lang="en-US" dirty="0"/>
              <a:t>Continuous: DEM (digital elevation model)</a:t>
            </a:r>
          </a:p>
        </p:txBody>
      </p:sp>
      <p:sp>
        <p:nvSpPr>
          <p:cNvPr id="3" name="Content Placeholder 2">
            <a:extLst>
              <a:ext uri="{FF2B5EF4-FFF2-40B4-BE49-F238E27FC236}">
                <a16:creationId xmlns:a16="http://schemas.microsoft.com/office/drawing/2014/main" id="{C0F1A086-46A6-0D4B-9E98-F3E02A75CA0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540602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77DD7-41B3-DC44-8001-21AAB4EE0B6A}"/>
              </a:ext>
            </a:extLst>
          </p:cNvPr>
          <p:cNvSpPr>
            <a:spLocks noGrp="1"/>
          </p:cNvSpPr>
          <p:nvPr>
            <p:ph type="title"/>
          </p:nvPr>
        </p:nvSpPr>
        <p:spPr/>
        <p:txBody>
          <a:bodyPr/>
          <a:lstStyle/>
          <a:p>
            <a:r>
              <a:rPr lang="en-US" dirty="0"/>
              <a:t>Spatial Resolution</a:t>
            </a:r>
          </a:p>
        </p:txBody>
      </p:sp>
      <p:pic>
        <p:nvPicPr>
          <p:cNvPr id="4" name="Content Placeholder 3">
            <a:extLst>
              <a:ext uri="{FF2B5EF4-FFF2-40B4-BE49-F238E27FC236}">
                <a16:creationId xmlns:a16="http://schemas.microsoft.com/office/drawing/2014/main" id="{1B657BA8-C35A-4F4C-8F84-8A5D58205B7B}"/>
              </a:ext>
            </a:extLst>
          </p:cNvPr>
          <p:cNvPicPr>
            <a:picLocks noGrp="1" noChangeAspect="1"/>
          </p:cNvPicPr>
          <p:nvPr>
            <p:ph idx="1"/>
          </p:nvPr>
        </p:nvPicPr>
        <p:blipFill>
          <a:blip r:embed="rId3"/>
          <a:stretch>
            <a:fillRect/>
          </a:stretch>
        </p:blipFill>
        <p:spPr>
          <a:xfrm>
            <a:off x="1287484" y="1690688"/>
            <a:ext cx="8996384" cy="4710632"/>
          </a:xfrm>
          <a:prstGeom prst="rect">
            <a:avLst/>
          </a:prstGeom>
        </p:spPr>
      </p:pic>
      <p:sp>
        <p:nvSpPr>
          <p:cNvPr id="5" name="TextBox 4">
            <a:extLst>
              <a:ext uri="{FF2B5EF4-FFF2-40B4-BE49-F238E27FC236}">
                <a16:creationId xmlns:a16="http://schemas.microsoft.com/office/drawing/2014/main" id="{893F9546-3274-D047-93BC-DA74F753A07B}"/>
              </a:ext>
            </a:extLst>
          </p:cNvPr>
          <p:cNvSpPr txBox="1"/>
          <p:nvPr/>
        </p:nvSpPr>
        <p:spPr>
          <a:xfrm>
            <a:off x="1390389" y="6308209"/>
            <a:ext cx="4954241" cy="369332"/>
          </a:xfrm>
          <a:prstGeom prst="rect">
            <a:avLst/>
          </a:prstGeom>
          <a:noFill/>
        </p:spPr>
        <p:txBody>
          <a:bodyPr wrap="none" rtlCol="0">
            <a:spAutoFit/>
          </a:bodyPr>
          <a:lstStyle/>
          <a:p>
            <a:r>
              <a:rPr lang="en-US" dirty="0"/>
              <a:t>https://</a:t>
            </a:r>
            <a:r>
              <a:rPr lang="en-US" dirty="0" err="1"/>
              <a:t>www.neonscience.org</a:t>
            </a:r>
            <a:r>
              <a:rPr lang="en-US" dirty="0"/>
              <a:t>/primer-raster-data-r</a:t>
            </a:r>
          </a:p>
        </p:txBody>
      </p:sp>
    </p:spTree>
    <p:extLst>
      <p:ext uri="{BB962C8B-B14F-4D97-AF65-F5344CB8AC3E}">
        <p14:creationId xmlns:p14="http://schemas.microsoft.com/office/powerpoint/2010/main" val="36719773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C11EE-38AA-0241-A24A-57C526C636C1}"/>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3B01B4A2-78A0-4B47-8CBC-A7AEBB68F511}"/>
              </a:ext>
            </a:extLst>
          </p:cNvPr>
          <p:cNvPicPr>
            <a:picLocks noGrp="1" noChangeAspect="1"/>
          </p:cNvPicPr>
          <p:nvPr>
            <p:ph idx="1"/>
          </p:nvPr>
        </p:nvPicPr>
        <p:blipFill>
          <a:blip r:embed="rId2"/>
          <a:stretch>
            <a:fillRect/>
          </a:stretch>
        </p:blipFill>
        <p:spPr>
          <a:xfrm>
            <a:off x="314287" y="1453753"/>
            <a:ext cx="11563425" cy="3950494"/>
          </a:xfrm>
          <a:prstGeom prst="rect">
            <a:avLst/>
          </a:prstGeom>
        </p:spPr>
      </p:pic>
    </p:spTree>
    <p:extLst>
      <p:ext uri="{BB962C8B-B14F-4D97-AF65-F5344CB8AC3E}">
        <p14:creationId xmlns:p14="http://schemas.microsoft.com/office/powerpoint/2010/main" val="17631425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48F7E1B-B05A-964A-8BB7-8A4F1434AE1D}"/>
              </a:ext>
            </a:extLst>
          </p:cNvPr>
          <p:cNvPicPr>
            <a:picLocks noGrp="1" noChangeAspect="1"/>
          </p:cNvPicPr>
          <p:nvPr>
            <p:ph idx="1"/>
          </p:nvPr>
        </p:nvPicPr>
        <p:blipFill rotWithShape="1">
          <a:blip r:embed="rId2"/>
          <a:srcRect l="3363" t="3966" r="3564" b="2422"/>
          <a:stretch/>
        </p:blipFill>
        <p:spPr>
          <a:xfrm>
            <a:off x="3937114" y="1510263"/>
            <a:ext cx="4072211" cy="4095750"/>
          </a:xfrm>
          <a:prstGeom prst="rect">
            <a:avLst/>
          </a:prstGeom>
        </p:spPr>
      </p:pic>
      <p:pic>
        <p:nvPicPr>
          <p:cNvPr id="5" name="Picture 4">
            <a:extLst>
              <a:ext uri="{FF2B5EF4-FFF2-40B4-BE49-F238E27FC236}">
                <a16:creationId xmlns:a16="http://schemas.microsoft.com/office/drawing/2014/main" id="{CDA8E590-8194-BA43-9A31-A8B975D844BD}"/>
              </a:ext>
            </a:extLst>
          </p:cNvPr>
          <p:cNvPicPr>
            <a:picLocks noChangeAspect="1"/>
          </p:cNvPicPr>
          <p:nvPr/>
        </p:nvPicPr>
        <p:blipFill rotWithShape="1">
          <a:blip r:embed="rId3"/>
          <a:srcRect l="4211" t="3421" r="4737" b="7566"/>
          <a:stretch/>
        </p:blipFill>
        <p:spPr>
          <a:xfrm>
            <a:off x="8145189" y="1664769"/>
            <a:ext cx="3873500" cy="3786738"/>
          </a:xfrm>
          <a:prstGeom prst="rect">
            <a:avLst/>
          </a:prstGeom>
        </p:spPr>
      </p:pic>
      <p:pic>
        <p:nvPicPr>
          <p:cNvPr id="6" name="Picture 5">
            <a:extLst>
              <a:ext uri="{FF2B5EF4-FFF2-40B4-BE49-F238E27FC236}">
                <a16:creationId xmlns:a16="http://schemas.microsoft.com/office/drawing/2014/main" id="{9C21A475-D5F1-CF47-927A-46DF4E4F7FE4}"/>
              </a:ext>
            </a:extLst>
          </p:cNvPr>
          <p:cNvPicPr>
            <a:picLocks noChangeAspect="1"/>
          </p:cNvPicPr>
          <p:nvPr/>
        </p:nvPicPr>
        <p:blipFill rotWithShape="1">
          <a:blip r:embed="rId4"/>
          <a:srcRect l="3241" t="3566" r="3404" b="6645"/>
          <a:stretch/>
        </p:blipFill>
        <p:spPr>
          <a:xfrm>
            <a:off x="0" y="1670050"/>
            <a:ext cx="3937114" cy="3786738"/>
          </a:xfrm>
          <a:prstGeom prst="rect">
            <a:avLst/>
          </a:prstGeom>
        </p:spPr>
      </p:pic>
    </p:spTree>
    <p:extLst>
      <p:ext uri="{BB962C8B-B14F-4D97-AF65-F5344CB8AC3E}">
        <p14:creationId xmlns:p14="http://schemas.microsoft.com/office/powerpoint/2010/main" val="13883977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A9750-F713-5048-BBA2-7B3DEE3D9FC2}"/>
              </a:ext>
            </a:extLst>
          </p:cNvPr>
          <p:cNvSpPr>
            <a:spLocks noGrp="1"/>
          </p:cNvSpPr>
          <p:nvPr>
            <p:ph type="title"/>
          </p:nvPr>
        </p:nvSpPr>
        <p:spPr/>
        <p:txBody>
          <a:bodyPr/>
          <a:lstStyle/>
          <a:p>
            <a:r>
              <a:rPr lang="en-US" dirty="0"/>
              <a:t>Spatial Extent</a:t>
            </a:r>
          </a:p>
        </p:txBody>
      </p:sp>
      <p:pic>
        <p:nvPicPr>
          <p:cNvPr id="4" name="Content Placeholder 3">
            <a:extLst>
              <a:ext uri="{FF2B5EF4-FFF2-40B4-BE49-F238E27FC236}">
                <a16:creationId xmlns:a16="http://schemas.microsoft.com/office/drawing/2014/main" id="{3BC267DF-91D2-F644-BBA0-7FDD557A325F}"/>
              </a:ext>
            </a:extLst>
          </p:cNvPr>
          <p:cNvPicPr>
            <a:picLocks noGrp="1" noChangeAspect="1"/>
          </p:cNvPicPr>
          <p:nvPr>
            <p:ph idx="1"/>
          </p:nvPr>
        </p:nvPicPr>
        <p:blipFill>
          <a:blip r:embed="rId3"/>
          <a:stretch>
            <a:fillRect/>
          </a:stretch>
        </p:blipFill>
        <p:spPr>
          <a:xfrm>
            <a:off x="0" y="1410494"/>
            <a:ext cx="6261100" cy="4241800"/>
          </a:xfrm>
          <a:prstGeom prst="rect">
            <a:avLst/>
          </a:prstGeom>
        </p:spPr>
      </p:pic>
      <p:pic>
        <p:nvPicPr>
          <p:cNvPr id="5" name="Picture 4">
            <a:extLst>
              <a:ext uri="{FF2B5EF4-FFF2-40B4-BE49-F238E27FC236}">
                <a16:creationId xmlns:a16="http://schemas.microsoft.com/office/drawing/2014/main" id="{C811B7F5-8C6F-F147-A38C-3FD3E5B9B35A}"/>
              </a:ext>
            </a:extLst>
          </p:cNvPr>
          <p:cNvPicPr>
            <a:picLocks noChangeAspect="1"/>
          </p:cNvPicPr>
          <p:nvPr/>
        </p:nvPicPr>
        <p:blipFill>
          <a:blip r:embed="rId4"/>
          <a:stretch>
            <a:fillRect/>
          </a:stretch>
        </p:blipFill>
        <p:spPr>
          <a:xfrm>
            <a:off x="5422900" y="1155700"/>
            <a:ext cx="6769100" cy="5003800"/>
          </a:xfrm>
          <a:prstGeom prst="rect">
            <a:avLst/>
          </a:prstGeom>
        </p:spPr>
      </p:pic>
    </p:spTree>
    <p:extLst>
      <p:ext uri="{BB962C8B-B14F-4D97-AF65-F5344CB8AC3E}">
        <p14:creationId xmlns:p14="http://schemas.microsoft.com/office/powerpoint/2010/main" val="14015705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CC829-BFD3-F648-BFAD-86F2953E0BBD}"/>
              </a:ext>
            </a:extLst>
          </p:cNvPr>
          <p:cNvSpPr>
            <a:spLocks noGrp="1"/>
          </p:cNvSpPr>
          <p:nvPr>
            <p:ph type="title"/>
          </p:nvPr>
        </p:nvSpPr>
        <p:spPr>
          <a:xfrm>
            <a:off x="838200" y="149225"/>
            <a:ext cx="10515600" cy="1325563"/>
          </a:xfrm>
        </p:spPr>
        <p:txBody>
          <a:bodyPr/>
          <a:lstStyle/>
          <a:p>
            <a:r>
              <a:rPr lang="en-US" dirty="0" err="1"/>
              <a:t>NoData</a:t>
            </a:r>
            <a:r>
              <a:rPr lang="en-US" dirty="0"/>
              <a:t> Values </a:t>
            </a:r>
          </a:p>
        </p:txBody>
      </p:sp>
      <p:pic>
        <p:nvPicPr>
          <p:cNvPr id="4" name="Content Placeholder 3">
            <a:extLst>
              <a:ext uri="{FF2B5EF4-FFF2-40B4-BE49-F238E27FC236}">
                <a16:creationId xmlns:a16="http://schemas.microsoft.com/office/drawing/2014/main" id="{9F827FE6-725C-0746-A613-18D5301B3323}"/>
              </a:ext>
            </a:extLst>
          </p:cNvPr>
          <p:cNvPicPr>
            <a:picLocks noGrp="1" noChangeAspect="1"/>
          </p:cNvPicPr>
          <p:nvPr>
            <p:ph idx="1"/>
          </p:nvPr>
        </p:nvPicPr>
        <p:blipFill>
          <a:blip r:embed="rId3"/>
          <a:stretch>
            <a:fillRect/>
          </a:stretch>
        </p:blipFill>
        <p:spPr>
          <a:xfrm>
            <a:off x="263267" y="1209460"/>
            <a:ext cx="5191339" cy="5191339"/>
          </a:xfrm>
          <a:prstGeom prst="rect">
            <a:avLst/>
          </a:prstGeom>
        </p:spPr>
      </p:pic>
      <p:pic>
        <p:nvPicPr>
          <p:cNvPr id="5" name="Picture 4">
            <a:extLst>
              <a:ext uri="{FF2B5EF4-FFF2-40B4-BE49-F238E27FC236}">
                <a16:creationId xmlns:a16="http://schemas.microsoft.com/office/drawing/2014/main" id="{1FED7468-A8AA-7A41-8718-E0B80B04397C}"/>
              </a:ext>
            </a:extLst>
          </p:cNvPr>
          <p:cNvPicPr>
            <a:picLocks noChangeAspect="1"/>
          </p:cNvPicPr>
          <p:nvPr/>
        </p:nvPicPr>
        <p:blipFill>
          <a:blip r:embed="rId4"/>
          <a:stretch>
            <a:fillRect/>
          </a:stretch>
        </p:blipFill>
        <p:spPr>
          <a:xfrm>
            <a:off x="6096000" y="883444"/>
            <a:ext cx="5091112" cy="5091112"/>
          </a:xfrm>
          <a:prstGeom prst="rect">
            <a:avLst/>
          </a:prstGeom>
        </p:spPr>
      </p:pic>
      <p:sp>
        <p:nvSpPr>
          <p:cNvPr id="6" name="TextBox 5">
            <a:extLst>
              <a:ext uri="{FF2B5EF4-FFF2-40B4-BE49-F238E27FC236}">
                <a16:creationId xmlns:a16="http://schemas.microsoft.com/office/drawing/2014/main" id="{354F88E0-A0E8-BB4A-AD37-33F83CFA73D7}"/>
              </a:ext>
            </a:extLst>
          </p:cNvPr>
          <p:cNvSpPr txBox="1"/>
          <p:nvPr/>
        </p:nvSpPr>
        <p:spPr>
          <a:xfrm>
            <a:off x="5824494" y="5507723"/>
            <a:ext cx="5667290" cy="1200329"/>
          </a:xfrm>
          <a:prstGeom prst="rect">
            <a:avLst/>
          </a:prstGeom>
          <a:noFill/>
        </p:spPr>
        <p:txBody>
          <a:bodyPr wrap="square" rtlCol="0">
            <a:spAutoFit/>
          </a:bodyPr>
          <a:lstStyle/>
          <a:p>
            <a:pPr algn="ctr"/>
            <a:r>
              <a:rPr lang="en-US" dirty="0"/>
              <a:t>In this image, the black edges have been assigned </a:t>
            </a:r>
            <a:r>
              <a:rPr lang="en-US" dirty="0" err="1"/>
              <a:t>NoDataValue</a:t>
            </a:r>
            <a:r>
              <a:rPr lang="en-US" dirty="0"/>
              <a:t>. R doesn't render pixels that contain a specified </a:t>
            </a:r>
            <a:r>
              <a:rPr lang="en-US" dirty="0" err="1"/>
              <a:t>NoDataValue</a:t>
            </a:r>
            <a:r>
              <a:rPr lang="en-US" dirty="0"/>
              <a:t>. R assigns missing data with the </a:t>
            </a:r>
            <a:r>
              <a:rPr lang="en-US" dirty="0" err="1"/>
              <a:t>NoDataValue</a:t>
            </a:r>
            <a:r>
              <a:rPr lang="en-US" dirty="0"/>
              <a:t> as NA.</a:t>
            </a:r>
          </a:p>
        </p:txBody>
      </p:sp>
      <p:sp>
        <p:nvSpPr>
          <p:cNvPr id="7" name="TextBox 6">
            <a:extLst>
              <a:ext uri="{FF2B5EF4-FFF2-40B4-BE49-F238E27FC236}">
                <a16:creationId xmlns:a16="http://schemas.microsoft.com/office/drawing/2014/main" id="{61ED4894-4221-234A-9230-BDD6A39983EC}"/>
              </a:ext>
            </a:extLst>
          </p:cNvPr>
          <p:cNvSpPr txBox="1"/>
          <p:nvPr/>
        </p:nvSpPr>
        <p:spPr>
          <a:xfrm>
            <a:off x="432486" y="6216133"/>
            <a:ext cx="4545796" cy="369332"/>
          </a:xfrm>
          <a:prstGeom prst="rect">
            <a:avLst/>
          </a:prstGeom>
          <a:noFill/>
        </p:spPr>
        <p:txBody>
          <a:bodyPr wrap="none" rtlCol="0">
            <a:spAutoFit/>
          </a:bodyPr>
          <a:lstStyle/>
          <a:p>
            <a:r>
              <a:rPr lang="en-US" dirty="0"/>
              <a:t>https://</a:t>
            </a:r>
            <a:r>
              <a:rPr lang="en-US" dirty="0" err="1"/>
              <a:t>www.neonscience.org</a:t>
            </a:r>
            <a:r>
              <a:rPr lang="en-US" dirty="0"/>
              <a:t>/dc-raster-data-r</a:t>
            </a:r>
          </a:p>
        </p:txBody>
      </p:sp>
    </p:spTree>
    <p:extLst>
      <p:ext uri="{BB962C8B-B14F-4D97-AF65-F5344CB8AC3E}">
        <p14:creationId xmlns:p14="http://schemas.microsoft.com/office/powerpoint/2010/main" val="2423825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C7245-C460-2647-A34E-58FFD4EC5FE3}"/>
              </a:ext>
            </a:extLst>
          </p:cNvPr>
          <p:cNvSpPr>
            <a:spLocks noGrp="1"/>
          </p:cNvSpPr>
          <p:nvPr>
            <p:ph type="title"/>
          </p:nvPr>
        </p:nvSpPr>
        <p:spPr/>
        <p:txBody>
          <a:bodyPr/>
          <a:lstStyle/>
          <a:p>
            <a:r>
              <a:rPr lang="en-US" dirty="0"/>
              <a:t>Bad Data Values in </a:t>
            </a:r>
            <a:r>
              <a:rPr lang="en-US" dirty="0" err="1"/>
              <a:t>Rasters</a:t>
            </a:r>
            <a:endParaRPr lang="en-US" dirty="0"/>
          </a:p>
        </p:txBody>
      </p:sp>
      <p:sp>
        <p:nvSpPr>
          <p:cNvPr id="3" name="Content Placeholder 2">
            <a:extLst>
              <a:ext uri="{FF2B5EF4-FFF2-40B4-BE49-F238E27FC236}">
                <a16:creationId xmlns:a16="http://schemas.microsoft.com/office/drawing/2014/main" id="{A89C4D4D-81F6-4041-B87E-5353302DC9BB}"/>
              </a:ext>
            </a:extLst>
          </p:cNvPr>
          <p:cNvSpPr>
            <a:spLocks noGrp="1"/>
          </p:cNvSpPr>
          <p:nvPr>
            <p:ph idx="1"/>
          </p:nvPr>
        </p:nvSpPr>
        <p:spPr/>
        <p:txBody>
          <a:bodyPr>
            <a:normAutofit fontScale="92500" lnSpcReduction="20000"/>
          </a:bodyPr>
          <a:lstStyle/>
          <a:p>
            <a:r>
              <a:rPr lang="en-US" dirty="0"/>
              <a:t>Bad data values are different from </a:t>
            </a:r>
            <a:r>
              <a:rPr lang="en-US" dirty="0" err="1"/>
              <a:t>NoDataValues</a:t>
            </a:r>
            <a:r>
              <a:rPr lang="en-US" dirty="0"/>
              <a:t>. Bad data values are values that fall outside of the applicable range of a dataset.</a:t>
            </a:r>
          </a:p>
          <a:p>
            <a:r>
              <a:rPr lang="en-US" dirty="0"/>
              <a:t>Examples of Bad Data Values:</a:t>
            </a:r>
          </a:p>
          <a:p>
            <a:r>
              <a:rPr lang="en-US" dirty="0"/>
              <a:t>The normalized difference vegetation index (NDVI), which is a measure of greenness, has a valid range of -1 to 1. Any value outside of that range would be considered a "bad" or miscalculated value.</a:t>
            </a:r>
          </a:p>
          <a:p>
            <a:r>
              <a:rPr lang="en-US" dirty="0"/>
              <a:t>Reflectance data in an image will often range from 0-1 or 0-10,000 depending upon how the data are scaled. Thus a value greater than 1 or greater than 10,000 is likely caused by an error in either data collection or processing.</a:t>
            </a:r>
          </a:p>
          <a:p>
            <a:br>
              <a:rPr lang="en-US" dirty="0"/>
            </a:br>
            <a:endParaRPr lang="en-US" dirty="0"/>
          </a:p>
        </p:txBody>
      </p:sp>
    </p:spTree>
    <p:extLst>
      <p:ext uri="{BB962C8B-B14F-4D97-AF65-F5344CB8AC3E}">
        <p14:creationId xmlns:p14="http://schemas.microsoft.com/office/powerpoint/2010/main" val="39510421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72C01-F042-E745-842A-078A9E0AFA0A}"/>
              </a:ext>
            </a:extLst>
          </p:cNvPr>
          <p:cNvSpPr>
            <a:spLocks noGrp="1"/>
          </p:cNvSpPr>
          <p:nvPr>
            <p:ph type="title"/>
          </p:nvPr>
        </p:nvSpPr>
        <p:spPr/>
        <p:txBody>
          <a:bodyPr/>
          <a:lstStyle/>
          <a:p>
            <a:r>
              <a:rPr lang="en-US" dirty="0"/>
              <a:t>Raster Bands</a:t>
            </a:r>
          </a:p>
        </p:txBody>
      </p:sp>
      <p:pic>
        <p:nvPicPr>
          <p:cNvPr id="4" name="Content Placeholder 3">
            <a:extLst>
              <a:ext uri="{FF2B5EF4-FFF2-40B4-BE49-F238E27FC236}">
                <a16:creationId xmlns:a16="http://schemas.microsoft.com/office/drawing/2014/main" id="{6E7D2F5A-64B5-6D43-AC3A-38DF200551A8}"/>
              </a:ext>
            </a:extLst>
          </p:cNvPr>
          <p:cNvPicPr>
            <a:picLocks noGrp="1" noChangeAspect="1"/>
          </p:cNvPicPr>
          <p:nvPr>
            <p:ph idx="1"/>
          </p:nvPr>
        </p:nvPicPr>
        <p:blipFill>
          <a:blip r:embed="rId3"/>
          <a:stretch>
            <a:fillRect/>
          </a:stretch>
        </p:blipFill>
        <p:spPr>
          <a:xfrm>
            <a:off x="1717229" y="1556864"/>
            <a:ext cx="8489452" cy="4802115"/>
          </a:xfrm>
          <a:prstGeom prst="rect">
            <a:avLst/>
          </a:prstGeom>
        </p:spPr>
      </p:pic>
    </p:spTree>
    <p:extLst>
      <p:ext uri="{BB962C8B-B14F-4D97-AF65-F5344CB8AC3E}">
        <p14:creationId xmlns:p14="http://schemas.microsoft.com/office/powerpoint/2010/main" val="2060882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D9B57-81F7-244A-BCB3-42B75A475F9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5FCEC73-C66B-8A45-9702-E6D246C17D4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140570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907131" y="621282"/>
            <a:ext cx="3791748" cy="2973920"/>
          </a:xfrm>
          <a:prstGeom prst="rect">
            <a:avLst/>
          </a:prstGeom>
        </p:spPr>
      </p:pic>
      <p:pic>
        <p:nvPicPr>
          <p:cNvPr id="3" name="Picture 2"/>
          <p:cNvPicPr>
            <a:picLocks noChangeAspect="1"/>
          </p:cNvPicPr>
          <p:nvPr/>
        </p:nvPicPr>
        <p:blipFill>
          <a:blip r:embed="rId4"/>
          <a:stretch>
            <a:fillRect/>
          </a:stretch>
        </p:blipFill>
        <p:spPr>
          <a:xfrm>
            <a:off x="6072323" y="621281"/>
            <a:ext cx="3791749" cy="2973920"/>
          </a:xfrm>
          <a:prstGeom prst="rect">
            <a:avLst/>
          </a:prstGeom>
        </p:spPr>
      </p:pic>
      <p:pic>
        <p:nvPicPr>
          <p:cNvPr id="4" name="Picture 3"/>
          <p:cNvPicPr>
            <a:picLocks noChangeAspect="1"/>
          </p:cNvPicPr>
          <p:nvPr/>
        </p:nvPicPr>
        <p:blipFill rotWithShape="1">
          <a:blip r:embed="rId5"/>
          <a:srcRect l="3689" t="19253" r="3689" b="2292"/>
          <a:stretch/>
        </p:blipFill>
        <p:spPr>
          <a:xfrm>
            <a:off x="3823713" y="3690199"/>
            <a:ext cx="3750331" cy="2883509"/>
          </a:xfrm>
          <a:prstGeom prst="rect">
            <a:avLst/>
          </a:prstGeom>
        </p:spPr>
      </p:pic>
    </p:spTree>
    <p:extLst>
      <p:ext uri="{BB962C8B-B14F-4D97-AF65-F5344CB8AC3E}">
        <p14:creationId xmlns:p14="http://schemas.microsoft.com/office/powerpoint/2010/main" val="3661711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71"/>
          <p:cNvSpPr txBox="1">
            <a:spLocks/>
          </p:cNvSpPr>
          <p:nvPr/>
        </p:nvSpPr>
        <p:spPr>
          <a:xfrm>
            <a:off x="2151842" y="174731"/>
            <a:ext cx="7804547" cy="1518047"/>
          </a:xfrm>
          <a:prstGeom prst="rect">
            <a:avLst/>
          </a:prstGeom>
          <a:ln w="12700">
            <a:miter lim="400000"/>
          </a:ln>
          <a:extLst>
            <a:ext uri="{C572A759-6A51-4108-AA02-DFA0A04FC94B}">
              <ma14:wrappingTextBoxFlag xmlns:ma14="http://schemas.microsoft.com/office/mac/drawingml/2011/main" xmlns="" val="1"/>
            </a:ext>
          </a:extLst>
        </p:spPr>
        <p:txBody>
          <a:bodyPr lIns="35719" tIns="35719" rIns="35719" bIns="35719"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pPr hangingPunct="1"/>
            <a:r>
              <a:rPr lang="en-US" sz="4640" dirty="0">
                <a:solidFill>
                  <a:schemeClr val="tx1"/>
                </a:solidFill>
              </a:rPr>
              <a:t>Reflectance Spectra</a:t>
            </a:r>
          </a:p>
        </p:txBody>
      </p:sp>
      <p:pic>
        <p:nvPicPr>
          <p:cNvPr id="4" name="Picture 3"/>
          <p:cNvPicPr>
            <a:picLocks noChangeAspect="1"/>
          </p:cNvPicPr>
          <p:nvPr/>
        </p:nvPicPr>
        <p:blipFill>
          <a:blip r:embed="rId3"/>
          <a:stretch>
            <a:fillRect/>
          </a:stretch>
        </p:blipFill>
        <p:spPr>
          <a:xfrm>
            <a:off x="1816661" y="1574687"/>
            <a:ext cx="8537889" cy="4309142"/>
          </a:xfrm>
          <a:prstGeom prst="rect">
            <a:avLst/>
          </a:prstGeom>
        </p:spPr>
      </p:pic>
    </p:spTree>
    <p:extLst>
      <p:ext uri="{BB962C8B-B14F-4D97-AF65-F5344CB8AC3E}">
        <p14:creationId xmlns:p14="http://schemas.microsoft.com/office/powerpoint/2010/main" val="2340535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3688" y="1668435"/>
            <a:ext cx="6548437" cy="270170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ctr" defTabSz="410751" hangingPunct="0">
              <a:lnSpc>
                <a:spcPct val="150000"/>
              </a:lnSpc>
            </a:pPr>
            <a:r>
              <a:rPr lang="en-US" sz="3797" dirty="0"/>
              <a:t>What can light tell us about the Earth’s environment and surface features?</a:t>
            </a:r>
            <a:endParaRPr lang="en-US" sz="3797" dirty="0">
              <a:solidFill>
                <a:srgbClr val="FFFFFF"/>
              </a:solidFill>
              <a:sym typeface="Helvetica Light"/>
            </a:endParaRPr>
          </a:p>
        </p:txBody>
      </p:sp>
    </p:spTree>
    <p:extLst>
      <p:ext uri="{BB962C8B-B14F-4D97-AF65-F5344CB8AC3E}">
        <p14:creationId xmlns:p14="http://schemas.microsoft.com/office/powerpoint/2010/main" val="1474587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345603" y="747906"/>
            <a:ext cx="7643766" cy="5366561"/>
          </a:xfrm>
          <a:prstGeom prst="rect">
            <a:avLst/>
          </a:prstGeom>
        </p:spPr>
      </p:pic>
    </p:spTree>
    <p:extLst>
      <p:ext uri="{BB962C8B-B14F-4D97-AF65-F5344CB8AC3E}">
        <p14:creationId xmlns:p14="http://schemas.microsoft.com/office/powerpoint/2010/main" val="3626723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788419" y="498605"/>
            <a:ext cx="8487403" cy="5746679"/>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95036" y="2300761"/>
            <a:ext cx="3848792" cy="4169526"/>
          </a:xfrm>
          <a:prstGeom prst="rect">
            <a:avLst/>
          </a:prstGeom>
        </p:spPr>
      </p:pic>
    </p:spTree>
    <p:extLst>
      <p:ext uri="{BB962C8B-B14F-4D97-AF65-F5344CB8AC3E}">
        <p14:creationId xmlns:p14="http://schemas.microsoft.com/office/powerpoint/2010/main" val="699770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0B324-06D0-8C4B-9A0A-CADC37DB18C8}"/>
              </a:ext>
            </a:extLst>
          </p:cNvPr>
          <p:cNvSpPr>
            <a:spLocks noGrp="1"/>
          </p:cNvSpPr>
          <p:nvPr>
            <p:ph type="title"/>
          </p:nvPr>
        </p:nvSpPr>
        <p:spPr>
          <a:xfrm>
            <a:off x="825844" y="735828"/>
            <a:ext cx="3350741" cy="1325563"/>
          </a:xfrm>
        </p:spPr>
        <p:txBody>
          <a:bodyPr/>
          <a:lstStyle/>
          <a:p>
            <a:r>
              <a:rPr lang="en-US" dirty="0"/>
              <a:t>What is raster data?</a:t>
            </a:r>
          </a:p>
        </p:txBody>
      </p:sp>
      <p:pic>
        <p:nvPicPr>
          <p:cNvPr id="4" name="Content Placeholder 3">
            <a:extLst>
              <a:ext uri="{FF2B5EF4-FFF2-40B4-BE49-F238E27FC236}">
                <a16:creationId xmlns:a16="http://schemas.microsoft.com/office/drawing/2014/main" id="{778975A2-5A6B-D948-A6FF-C0991AF7D486}"/>
              </a:ext>
            </a:extLst>
          </p:cNvPr>
          <p:cNvPicPr>
            <a:picLocks noGrp="1" noChangeAspect="1"/>
          </p:cNvPicPr>
          <p:nvPr>
            <p:ph idx="1"/>
          </p:nvPr>
        </p:nvPicPr>
        <p:blipFill>
          <a:blip r:embed="rId3"/>
          <a:stretch>
            <a:fillRect/>
          </a:stretch>
        </p:blipFill>
        <p:spPr>
          <a:xfrm>
            <a:off x="4373418" y="-3346"/>
            <a:ext cx="7358345" cy="6861346"/>
          </a:xfrm>
          <a:prstGeom prst="rect">
            <a:avLst/>
          </a:prstGeom>
        </p:spPr>
      </p:pic>
      <p:sp>
        <p:nvSpPr>
          <p:cNvPr id="5" name="TextBox 4">
            <a:extLst>
              <a:ext uri="{FF2B5EF4-FFF2-40B4-BE49-F238E27FC236}">
                <a16:creationId xmlns:a16="http://schemas.microsoft.com/office/drawing/2014/main" id="{2EA6BC01-363E-554B-8437-174643F21882}"/>
              </a:ext>
            </a:extLst>
          </p:cNvPr>
          <p:cNvSpPr txBox="1"/>
          <p:nvPr/>
        </p:nvSpPr>
        <p:spPr>
          <a:xfrm>
            <a:off x="825844" y="5597611"/>
            <a:ext cx="4732638" cy="369332"/>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2398413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7F82F-7FC9-9F4E-ADB7-3BEF505BE14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49CC28E-ECF3-AA4B-B65D-CB65A346E6A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00888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40E31-E264-6D4B-808D-9321C6B04E52}"/>
              </a:ext>
            </a:extLst>
          </p:cNvPr>
          <p:cNvSpPr>
            <a:spLocks noGrp="1"/>
          </p:cNvSpPr>
          <p:nvPr>
            <p:ph type="title"/>
          </p:nvPr>
        </p:nvSpPr>
        <p:spPr/>
        <p:txBody>
          <a:bodyPr/>
          <a:lstStyle/>
          <a:p>
            <a:r>
              <a:rPr lang="en-US" dirty="0"/>
              <a:t>What kind of info is stored in a raster?</a:t>
            </a:r>
          </a:p>
        </p:txBody>
      </p:sp>
      <p:sp>
        <p:nvSpPr>
          <p:cNvPr id="4" name="Text Placeholder 3">
            <a:extLst>
              <a:ext uri="{FF2B5EF4-FFF2-40B4-BE49-F238E27FC236}">
                <a16:creationId xmlns:a16="http://schemas.microsoft.com/office/drawing/2014/main" id="{20B27972-CEAA-1A40-82D0-AC213AF8493A}"/>
              </a:ext>
            </a:extLst>
          </p:cNvPr>
          <p:cNvSpPr>
            <a:spLocks noGrp="1"/>
          </p:cNvSpPr>
          <p:nvPr>
            <p:ph type="body" idx="1"/>
          </p:nvPr>
        </p:nvSpPr>
        <p:spPr/>
        <p:txBody>
          <a:bodyPr/>
          <a:lstStyle/>
          <a:p>
            <a:r>
              <a:rPr lang="en-US" dirty="0"/>
              <a:t>Classified</a:t>
            </a:r>
          </a:p>
        </p:txBody>
      </p:sp>
      <p:sp>
        <p:nvSpPr>
          <p:cNvPr id="5" name="Content Placeholder 4">
            <a:extLst>
              <a:ext uri="{FF2B5EF4-FFF2-40B4-BE49-F238E27FC236}">
                <a16:creationId xmlns:a16="http://schemas.microsoft.com/office/drawing/2014/main" id="{2882512A-DD25-4F4E-A88E-CBFF78A5EF1D}"/>
              </a:ext>
            </a:extLst>
          </p:cNvPr>
          <p:cNvSpPr>
            <a:spLocks noGrp="1"/>
          </p:cNvSpPr>
          <p:nvPr>
            <p:ph sz="half" idx="2"/>
          </p:nvPr>
        </p:nvSpPr>
        <p:spPr/>
        <p:txBody>
          <a:bodyPr/>
          <a:lstStyle/>
          <a:p>
            <a:r>
              <a:rPr lang="en-US" dirty="0"/>
              <a:t>Landcover/land use maps</a:t>
            </a:r>
          </a:p>
          <a:p>
            <a:endParaRPr lang="en-US" dirty="0"/>
          </a:p>
          <a:p>
            <a:r>
              <a:rPr lang="en-US" dirty="0"/>
              <a:t>Tree height maps classified as short, medium, tall trees</a:t>
            </a:r>
          </a:p>
          <a:p>
            <a:endParaRPr lang="en-US" dirty="0"/>
          </a:p>
          <a:p>
            <a:r>
              <a:rPr lang="en-US" dirty="0"/>
              <a:t>Elevation maps classified as low, medium, tall trees </a:t>
            </a:r>
          </a:p>
        </p:txBody>
      </p:sp>
      <p:sp>
        <p:nvSpPr>
          <p:cNvPr id="6" name="Text Placeholder 5">
            <a:extLst>
              <a:ext uri="{FF2B5EF4-FFF2-40B4-BE49-F238E27FC236}">
                <a16:creationId xmlns:a16="http://schemas.microsoft.com/office/drawing/2014/main" id="{B26B7CD2-AD53-5247-A356-31F9346C787D}"/>
              </a:ext>
            </a:extLst>
          </p:cNvPr>
          <p:cNvSpPr>
            <a:spLocks noGrp="1"/>
          </p:cNvSpPr>
          <p:nvPr>
            <p:ph type="body" sz="quarter" idx="3"/>
          </p:nvPr>
        </p:nvSpPr>
        <p:spPr/>
        <p:txBody>
          <a:bodyPr/>
          <a:lstStyle/>
          <a:p>
            <a:r>
              <a:rPr lang="en-US" dirty="0"/>
              <a:t>Continuous </a:t>
            </a:r>
          </a:p>
        </p:txBody>
      </p:sp>
      <p:sp>
        <p:nvSpPr>
          <p:cNvPr id="7" name="Content Placeholder 6">
            <a:extLst>
              <a:ext uri="{FF2B5EF4-FFF2-40B4-BE49-F238E27FC236}">
                <a16:creationId xmlns:a16="http://schemas.microsoft.com/office/drawing/2014/main" id="{FF039F93-F00F-8C4D-9401-B1242C1D6D8A}"/>
              </a:ext>
            </a:extLst>
          </p:cNvPr>
          <p:cNvSpPr>
            <a:spLocks noGrp="1"/>
          </p:cNvSpPr>
          <p:nvPr>
            <p:ph sz="quarter" idx="4"/>
          </p:nvPr>
        </p:nvSpPr>
        <p:spPr/>
        <p:txBody>
          <a:bodyPr/>
          <a:lstStyle/>
          <a:p>
            <a:r>
              <a:rPr lang="en-US" dirty="0"/>
              <a:t>Precipitation maps</a:t>
            </a:r>
          </a:p>
          <a:p>
            <a:endParaRPr lang="en-US" dirty="0"/>
          </a:p>
          <a:p>
            <a:r>
              <a:rPr lang="en-US" dirty="0"/>
              <a:t>Maps of tree height (from LiDAR data) [UV, visible, IR light]</a:t>
            </a:r>
            <a:br>
              <a:rPr lang="en-US" dirty="0"/>
            </a:br>
            <a:endParaRPr lang="en-US" dirty="0"/>
          </a:p>
          <a:p>
            <a:r>
              <a:rPr lang="en-US" dirty="0"/>
              <a:t>Elevation values (DEM) </a:t>
            </a:r>
          </a:p>
          <a:p>
            <a:endParaRPr lang="en-US" dirty="0"/>
          </a:p>
        </p:txBody>
      </p:sp>
    </p:spTree>
    <p:extLst>
      <p:ext uri="{BB962C8B-B14F-4D97-AF65-F5344CB8AC3E}">
        <p14:creationId xmlns:p14="http://schemas.microsoft.com/office/powerpoint/2010/main" val="23882021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341</TotalTime>
  <Words>1161</Words>
  <Application>Microsoft Macintosh PowerPoint</Application>
  <PresentationFormat>Widescreen</PresentationFormat>
  <Paragraphs>93</Paragraphs>
  <Slides>19</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Helvetica Light</vt:lpstr>
      <vt:lpstr>Mangal</vt:lpstr>
      <vt:lpstr>Office Theme</vt:lpstr>
      <vt:lpstr>Remote Sensing and Rasters!</vt:lpstr>
      <vt:lpstr>PowerPoint Presentation</vt:lpstr>
      <vt:lpstr>PowerPoint Presentation</vt:lpstr>
      <vt:lpstr>PowerPoint Presentation</vt:lpstr>
      <vt:lpstr>PowerPoint Presentation</vt:lpstr>
      <vt:lpstr>PowerPoint Presentation</vt:lpstr>
      <vt:lpstr>What is raster data?</vt:lpstr>
      <vt:lpstr>PowerPoint Presentation</vt:lpstr>
      <vt:lpstr>What kind of info is stored in a raster?</vt:lpstr>
      <vt:lpstr>Classified: land cover map</vt:lpstr>
      <vt:lpstr>Continuous: DEM (digital elevation model)</vt:lpstr>
      <vt:lpstr>Spatial Resolution</vt:lpstr>
      <vt:lpstr>PowerPoint Presentation</vt:lpstr>
      <vt:lpstr>PowerPoint Presentation</vt:lpstr>
      <vt:lpstr>Spatial Extent</vt:lpstr>
      <vt:lpstr>NoData Values </vt:lpstr>
      <vt:lpstr>Bad Data Values in Rasters</vt:lpstr>
      <vt:lpstr>Raster Bands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Remote Sensing!</dc:title>
  <dc:creator>Camera Ford</dc:creator>
  <cp:lastModifiedBy>Camera Ford</cp:lastModifiedBy>
  <cp:revision>42</cp:revision>
  <dcterms:created xsi:type="dcterms:W3CDTF">2018-11-20T14:47:06Z</dcterms:created>
  <dcterms:modified xsi:type="dcterms:W3CDTF">2018-11-20T20:28:22Z</dcterms:modified>
</cp:coreProperties>
</file>

<file path=docProps/thumbnail.jpeg>
</file>